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1"/>
  </p:notesMasterIdLst>
  <p:sldIdLst>
    <p:sldId id="326" r:id="rId3"/>
    <p:sldId id="289" r:id="rId4"/>
    <p:sldId id="290" r:id="rId5"/>
    <p:sldId id="287" r:id="rId6"/>
    <p:sldId id="292" r:id="rId7"/>
    <p:sldId id="306" r:id="rId8"/>
    <p:sldId id="308" r:id="rId9"/>
    <p:sldId id="334" r:id="rId10"/>
    <p:sldId id="325" r:id="rId11"/>
    <p:sldId id="294" r:id="rId12"/>
    <p:sldId id="295" r:id="rId13"/>
    <p:sldId id="327" r:id="rId14"/>
    <p:sldId id="328" r:id="rId15"/>
    <p:sldId id="291" r:id="rId16"/>
    <p:sldId id="332" r:id="rId17"/>
    <p:sldId id="318" r:id="rId18"/>
    <p:sldId id="347" r:id="rId19"/>
    <p:sldId id="333" r:id="rId20"/>
    <p:sldId id="319" r:id="rId21"/>
    <p:sldId id="343" r:id="rId22"/>
    <p:sldId id="329" r:id="rId23"/>
    <p:sldId id="321" r:id="rId24"/>
    <p:sldId id="336" r:id="rId25"/>
    <p:sldId id="337" r:id="rId26"/>
    <p:sldId id="345" r:id="rId27"/>
    <p:sldId id="338" r:id="rId28"/>
    <p:sldId id="339" r:id="rId29"/>
    <p:sldId id="346" r:id="rId3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D9CD"/>
    <a:srgbClr val="00D700"/>
    <a:srgbClr val="FF0066"/>
    <a:srgbClr val="0000D0"/>
    <a:srgbClr val="D800CA"/>
    <a:srgbClr val="E1DD00"/>
    <a:srgbClr val="E3C2D1"/>
    <a:srgbClr val="DBDBEC"/>
    <a:srgbClr val="F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 snapToObjects="1"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2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126516061925001E-2"/>
          <c:y val="0.1371114725548900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dPt>
            <c:idx val="0"/>
            <c:bubble3D val="0"/>
            <c:explosion val="10"/>
          </c:dPt>
          <c:dPt>
            <c:idx val="1"/>
            <c:bubble3D val="0"/>
            <c:explosion val="10"/>
          </c:dPt>
          <c:dPt>
            <c:idx val="2"/>
            <c:bubble3D val="0"/>
            <c:explosion val="10"/>
          </c:dPt>
          <c:dPt>
            <c:idx val="5"/>
            <c:bubble3D val="0"/>
            <c:explosion val="10"/>
          </c:dPt>
          <c:dPt>
            <c:idx val="6"/>
            <c:bubble3D val="0"/>
            <c:explosion val="10"/>
          </c:dPt>
          <c:dPt>
            <c:idx val="7"/>
            <c:bubble3D val="0"/>
            <c:explosion val="10"/>
          </c:dPt>
          <c:dLbls>
            <c:dLbl>
              <c:idx val="0"/>
              <c:layout>
                <c:manualLayout>
                  <c:x val="0"/>
                  <c:y val="0.1053659316569566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188,824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(16,32%)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489049835070455"/>
                  <c:y val="5.747232635833995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355,952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(30,76%)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403891474249081E-2"/>
                  <c:y val="-0.1388914553659882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43,000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(3,72%)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0060915217458105E-3"/>
                  <c:y val="-5.26829658284783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372,900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(32,22%)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5310355586967889"/>
                  <c:y val="-1.915744211944665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25,000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(2,16%)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7125617280833749E-2"/>
                  <c:y val="2.142805154860390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114,000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(9,85%)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5030457608728945E-2"/>
                  <c:y val="3.35255237090316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55,000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(4,75%)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9577554525899858E-3"/>
                  <c:y val="5.747232635833995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2,600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0,22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УСНО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188.82470000000001</c:v>
                </c:pt>
                <c:pt idx="1">
                  <c:v>355.952</c:v>
                </c:pt>
                <c:pt idx="2">
                  <c:v>43</c:v>
                </c:pt>
                <c:pt idx="3">
                  <c:v>372.9</c:v>
                </c:pt>
                <c:pt idx="4">
                  <c:v>25</c:v>
                </c:pt>
                <c:pt idx="5">
                  <c:v>114</c:v>
                </c:pt>
                <c:pt idx="6">
                  <c:v>55</c:v>
                </c:pt>
                <c:pt idx="7">
                  <c:v>10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explosion val="10"/>
          </c:dPt>
          <c:dPt>
            <c:idx val="1"/>
            <c:bubble3D val="0"/>
            <c:explosion val="9"/>
          </c:dPt>
          <c:dLbls>
            <c:dLbl>
              <c:idx val="0"/>
              <c:layout>
                <c:manualLayout>
                  <c:x val="0"/>
                  <c:y val="-0.1343996385729817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3609,750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(74,17%)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7318406701855824"/>
                  <c:y val="9.511443743303851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1157,276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(23,78%)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563176195552853E-2"/>
                  <c:y val="-2.158832542460338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100,000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(2,05%)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2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1465,7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(16,16%)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(10,08%)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0.000</c:formatCode>
                <c:ptCount val="3"/>
                <c:pt idx="0">
                  <c:v>3609.75</c:v>
                </c:pt>
                <c:pt idx="1">
                  <c:v>1101.5329999999999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76.134455589341542</c:v>
                </c:pt>
                <c:pt idx="1">
                  <c:v>23.232804285253593</c:v>
                </c:pt>
                <c:pt idx="2">
                  <c:v>0.63274012540487468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explosion val="10"/>
          </c:dPt>
          <c:dPt>
            <c:idx val="1"/>
            <c:bubble3D val="0"/>
            <c:explosion val="8"/>
          </c:dPt>
          <c:dLbls>
            <c:dLbl>
              <c:idx val="0"/>
              <c:layout>
                <c:manualLayout>
                  <c:x val="2.1014213550740225E-2"/>
                  <c:y val="-0.1535567035774260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3590,283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(73,48%)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58225279933435281"/>
                  <c:y val="0.1344094435630428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1195,825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(24,47%)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567709970759751E-2"/>
                  <c:y val="-2.637730883946251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100,000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(2,05%)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133793644677778"/>
                  <c:y val="-3.867804598615761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679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(19,17%)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(5,62%)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(8,92%)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(0,40%)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0.000</c:formatCode>
                <c:ptCount val="3"/>
                <c:pt idx="0">
                  <c:v>3590.2829999999999</c:v>
                </c:pt>
                <c:pt idx="1">
                  <c:v>1126.453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75.636879742206006</c:v>
                </c:pt>
                <c:pt idx="1">
                  <c:v>23.731107017537948</c:v>
                </c:pt>
                <c:pt idx="2">
                  <c:v>0.63201324025604122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4.8032488115977656E-2"/>
                  <c:y val="-0.1679240309370063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3589,033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(72,89%)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55955484851564963"/>
                  <c:y val="0.1152520014435962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1234,703 (25,08%)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75779996076091E-4"/>
                  <c:y val="3.588437804873909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100,000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mtClean="0">
                        <a:solidFill>
                          <a:schemeClr val="tx1"/>
                        </a:solidFill>
                      </a:rPr>
                      <a:t>(2,03%)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2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69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(17,48%)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(5,03%)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(8,00%)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0.000</c:formatCode>
                <c:ptCount val="3"/>
                <c:pt idx="0">
                  <c:v>3589.0329999999999</c:v>
                </c:pt>
                <c:pt idx="1">
                  <c:v>1153.711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75.198523113747555</c:v>
                </c:pt>
                <c:pt idx="1">
                  <c:v>24.172907660666489</c:v>
                </c:pt>
                <c:pt idx="2">
                  <c:v>0.6285692255859523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034518623226263E-2"/>
          <c:y val="0.15147955414447503"/>
          <c:w val="0.89365956974047811"/>
          <c:h val="0.753959613245938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0.14297021374220931"/>
                  <c:y val="0.1585402783334986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4013,647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(82,48%)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269063722303824E-2"/>
                  <c:y val="-0.2225442365325633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140,527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(2,89%)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725091836930947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355,952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(7,32%)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293775868875078"/>
                  <c:y val="4.425821667594998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186,900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(3,84%)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373323496798252E-3"/>
                  <c:y val="4.111609447635884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(3,49%)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013977170385324E-2"/>
                  <c:y val="4.638967066923959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(3,15%)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468328578148527E-2"/>
                  <c:y val="4.683730617703042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138,55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(3,37%)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305878543046046E-2"/>
                  <c:y val="3.919997314941182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120,00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(1,80%)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социалка</c:v>
                </c:pt>
              </c:strCache>
            </c:strRef>
          </c:cat>
          <c:val>
            <c:numRef>
              <c:f>Лист1!$B$2:$B$6</c:f>
              <c:numCache>
                <c:formatCode>0.000</c:formatCode>
                <c:ptCount val="5"/>
                <c:pt idx="0">
                  <c:v>4013.6469999999999</c:v>
                </c:pt>
                <c:pt idx="1">
                  <c:v>140.52699999999999</c:v>
                </c:pt>
                <c:pt idx="2">
                  <c:v>355.952</c:v>
                </c:pt>
                <c:pt idx="3">
                  <c:v>186.9</c:v>
                </c:pt>
                <c:pt idx="4">
                  <c:v>170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социалка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5"/>
                <c:pt idx="0">
                  <c:v>82.47</c:v>
                </c:pt>
                <c:pt idx="1">
                  <c:v>2.89</c:v>
                </c:pt>
                <c:pt idx="2">
                  <c:v>7.32</c:v>
                </c:pt>
                <c:pt idx="3">
                  <c:v>3.84</c:v>
                </c:pt>
                <c:pt idx="4">
                  <c:v>3.49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060915217458105E-3"/>
          <c:y val="0.20416251997295334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2908731181168995"/>
                  <c:y val="0.1101918723420463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3900,942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(79,84%)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206927362680743"/>
                  <c:y val="-0.12200990228573175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134,400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(2,75%)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403158514302084E-2"/>
                  <c:y val="-0.2035844026743487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368,766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(7,55%)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47852366285532E-2"/>
                  <c:y val="-0.1536230758178398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189,000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(3,87%)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036312750119962E-2"/>
                  <c:y val="-4.030265741628698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(3,48%)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2197368141128526E-3"/>
                  <c:y val="2.244249090492892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123,000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(2,52%)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1884400551238985E-2"/>
                  <c:y val="1.810152011286297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135,370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(2,47%)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0136273274600684"/>
                  <c:y val="5.6740723253778406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125,00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(0,90%)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0042973948521089E-3"/>
                  <c:y val="4.78936052986166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b="1" dirty="0" smtClean="0"/>
                      <a:t>82,05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b="1" dirty="0" smtClean="0"/>
                      <a:t>(2,45%)</a:t>
                    </a:r>
                    <a:endParaRPr lang="en-US" b="1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социалка</c:v>
                </c:pt>
                <c:pt idx="5">
                  <c:v>условно утвержденные расходы</c:v>
                </c:pt>
              </c:strCache>
            </c:strRef>
          </c:cat>
          <c:val>
            <c:numRef>
              <c:f>Лист1!$B$2:$B$7</c:f>
              <c:numCache>
                <c:formatCode>0.000</c:formatCode>
                <c:ptCount val="6"/>
                <c:pt idx="0">
                  <c:v>3900.942</c:v>
                </c:pt>
                <c:pt idx="1">
                  <c:v>134.4</c:v>
                </c:pt>
                <c:pt idx="2">
                  <c:v>368.76600000000002</c:v>
                </c:pt>
                <c:pt idx="3">
                  <c:v>189</c:v>
                </c:pt>
                <c:pt idx="4">
                  <c:v>170</c:v>
                </c:pt>
                <c:pt idx="5">
                  <c:v>123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социалка</c:v>
                </c:pt>
                <c:pt idx="5">
                  <c:v>условно утвержденные расходы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>
                  <c:v>79.84</c:v>
                </c:pt>
                <c:pt idx="1">
                  <c:v>2.75</c:v>
                </c:pt>
                <c:pt idx="2">
                  <c:v>7.55</c:v>
                </c:pt>
                <c:pt idx="3">
                  <c:v>3.87</c:v>
                </c:pt>
                <c:pt idx="4">
                  <c:v>3.48</c:v>
                </c:pt>
                <c:pt idx="5">
                  <c:v>2.52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62340827378518"/>
          <c:y val="6.7051047418063281E-2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1707918978269552"/>
                  <c:y val="9.29743097946948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3800,557</a:t>
                    </a:r>
                  </a:p>
                  <a:p>
                    <a:pPr>
                      <a:defRPr b="1" i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(77,19%)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863908738272581E-2"/>
                  <c:y val="-9.749893559290588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134,400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(2,73%)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585748155642167E-2"/>
                  <c:y val="-0.1033664679144899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382,779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(7,77%)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265835710925628E-2"/>
                  <c:y val="-9.136176604464060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189,000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(3,84%)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022099199379741E-2"/>
                  <c:y val="3.632673394649718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(3,45%)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225591955503762E-2"/>
                  <c:y val="6.37003806221718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247,000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(5,02%)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2675163752490856E-2"/>
                  <c:y val="3.246922458744561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272,400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(4,95%)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9334305644526388E-2"/>
                  <c:y val="2.483189155982684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125,00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(0,88%)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2008358409349315E-2"/>
                  <c:y val="7.662976847778660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162,92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(4,90%)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социалка</c:v>
                </c:pt>
                <c:pt idx="5">
                  <c:v>условно утвержденные расходы</c:v>
                </c:pt>
              </c:strCache>
            </c:strRef>
          </c:cat>
          <c:val>
            <c:numRef>
              <c:f>Лист1!$B$2:$B$7</c:f>
              <c:numCache>
                <c:formatCode>0.000</c:formatCode>
                <c:ptCount val="6"/>
                <c:pt idx="0">
                  <c:v>3800.5569999999998</c:v>
                </c:pt>
                <c:pt idx="1">
                  <c:v>134.4</c:v>
                </c:pt>
                <c:pt idx="2">
                  <c:v>382.779</c:v>
                </c:pt>
                <c:pt idx="3">
                  <c:v>189</c:v>
                </c:pt>
                <c:pt idx="4">
                  <c:v>170</c:v>
                </c:pt>
                <c:pt idx="5">
                  <c:v>247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социалка</c:v>
                </c:pt>
                <c:pt idx="5">
                  <c:v>условно утвержденные расходы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>
                  <c:v>77.19</c:v>
                </c:pt>
                <c:pt idx="1">
                  <c:v>2.73</c:v>
                </c:pt>
                <c:pt idx="2">
                  <c:v>7.77</c:v>
                </c:pt>
                <c:pt idx="3">
                  <c:v>3.84</c:v>
                </c:pt>
                <c:pt idx="4">
                  <c:v>3.45</c:v>
                </c:pt>
                <c:pt idx="5">
                  <c:v>5.0199999999999996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6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dPt>
            <c:idx val="0"/>
            <c:bubble3D val="0"/>
            <c:explosion val="10"/>
          </c:dPt>
          <c:dPt>
            <c:idx val="1"/>
            <c:bubble3D val="0"/>
            <c:explosion val="10"/>
          </c:dPt>
          <c:dPt>
            <c:idx val="2"/>
            <c:bubble3D val="0"/>
            <c:explosion val="10"/>
          </c:dPt>
          <c:dPt>
            <c:idx val="5"/>
            <c:bubble3D val="0"/>
            <c:explosion val="10"/>
          </c:dPt>
          <c:dPt>
            <c:idx val="6"/>
            <c:bubble3D val="0"/>
            <c:explosion val="10"/>
          </c:dPt>
          <c:dPt>
            <c:idx val="7"/>
            <c:bubble3D val="0"/>
            <c:explosion val="10"/>
          </c:dPt>
          <c:dLbls>
            <c:dLbl>
              <c:idx val="0"/>
              <c:layout>
                <c:manualLayout>
                  <c:x val="-0.11107536514855323"/>
                  <c:y val="-4.7897376448638382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194,489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(16,26%)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2512253409213899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368,766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(30,84%)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078572829969247"/>
                  <c:y val="-7.209458345950972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44,548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(3,73%)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2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386,324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(32,30%)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67875200627815E-2"/>
                  <c:y val="-0.1279377730076920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25,900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367658912603092E-2"/>
                  <c:y val="-3.024160626855632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118,104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(9,88%)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1107489238784343"/>
                  <c:y val="-3.937118336047941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55,000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(4,60%)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2,694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0,23%)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УСНО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194.489</c:v>
                </c:pt>
                <c:pt idx="1">
                  <c:v>368.76600000000002</c:v>
                </c:pt>
                <c:pt idx="2">
                  <c:v>44.548000000000002</c:v>
                </c:pt>
                <c:pt idx="3">
                  <c:v>386.32400000000001</c:v>
                </c:pt>
                <c:pt idx="4">
                  <c:v>25.9</c:v>
                </c:pt>
                <c:pt idx="5">
                  <c:v>118.104</c:v>
                </c:pt>
                <c:pt idx="6">
                  <c:v>55</c:v>
                </c:pt>
                <c:pt idx="7">
                  <c:v>10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explosion val="10"/>
          <c:dPt>
            <c:idx val="0"/>
            <c:bubble3D val="0"/>
            <c:explosion val="5"/>
          </c:dPt>
          <c:dPt>
            <c:idx val="1"/>
            <c:bubble3D val="0"/>
            <c:explosion val="8"/>
          </c:dPt>
          <c:dLbls>
            <c:dLbl>
              <c:idx val="0"/>
              <c:layout>
                <c:manualLayout>
                  <c:x val="-6.0040846525326971E-2"/>
                  <c:y val="-3.7711500217570418E-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197,406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(15,99%)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660255963036696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382,779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(31,00%)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064862769384962"/>
                  <c:y val="-3.380421169576926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46,241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(3,74%)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2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401,005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(32,48%)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114256808345061E-2"/>
                  <c:y val="-0.1582487684366810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26,884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(2,18%)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523558848071255E-2"/>
                  <c:y val="-8.29238178670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122,592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(9,93%)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1772616281406095"/>
                  <c:y val="-4.416054389034108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55,000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(4,45%)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2,796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0,23%)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УСНО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197.40600000000001</c:v>
                </c:pt>
                <c:pt idx="1">
                  <c:v>382.779</c:v>
                </c:pt>
                <c:pt idx="2">
                  <c:v>46.241</c:v>
                </c:pt>
                <c:pt idx="3">
                  <c:v>401.005</c:v>
                </c:pt>
                <c:pt idx="4">
                  <c:v>26.884</c:v>
                </c:pt>
                <c:pt idx="5">
                  <c:v>122.592</c:v>
                </c:pt>
                <c:pt idx="6">
                  <c:v>55</c:v>
                </c:pt>
                <c:pt idx="7">
                  <c:v>10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0"/>
      <c:hPercent val="60"/>
      <c:rotY val="20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046701666717877E-2"/>
          <c:y val="0.20416251997295332"/>
          <c:w val="0.81560677655201452"/>
          <c:h val="0.68690856582787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dLbls>
            <c:dLbl>
              <c:idx val="0"/>
              <c:layout>
                <c:manualLayout>
                  <c:x val="5.4036312750119851E-2"/>
                  <c:y val="-3.35259008240340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100,000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040610144972122E-3"/>
                  <c:y val="0.1366589345520685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365,406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23711030349838275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5,940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261831427713709E-2"/>
                  <c:y val="-3.388868545629595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2621,790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(72,93%)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7835417814096193E-2"/>
                  <c:y val="-2.114596952684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31,00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(0,86%)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6262377466333525E-2"/>
                  <c:y val="5.596839172896292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342,50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(9,53%)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8977465860767243"/>
                  <c:y val="5.641527300674922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34,50 (0,96%)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1342191293166005E-2"/>
                  <c:y val="6.793613632858180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4,0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0"/>
      <c:hPercent val="6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500507785350667"/>
          <c:w val="0.84262505111725172"/>
          <c:h val="0.706066007947321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dLbls>
            <c:dLbl>
              <c:idx val="0"/>
              <c:layout>
                <c:manualLayout>
                  <c:x val="0.58239391840622912"/>
                  <c:y val="-3.7711500235131206E-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100,000 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050762681215091E-2"/>
                  <c:y val="7.184040794792494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395,577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(10,64%)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41992622876324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6,166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483563292021932"/>
                  <c:y val="-7.699293022505092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2695,20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(72,5%)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722548558434407E-2"/>
                  <c:y val="-0.2318770786107535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31,00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(0,83%)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238011379350293E-2"/>
                  <c:y val="-9.729114522661029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355,515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(9,56%)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072819332130939"/>
                  <c:y val="-9.684313260381692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34,50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(0,93%)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0136273274600695"/>
                  <c:y val="0.1062510205674751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4,096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(0,11%)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Лист1!$B$2</c:f>
              <c:numCache>
                <c:formatCode>0.000</c:formatCode>
                <c:ptCount val="1"/>
                <c:pt idx="0">
                  <c:v>159.62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0"/>
      <c:hPercent val="6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dLbls>
            <c:dLbl>
              <c:idx val="0"/>
              <c:layout>
                <c:manualLayout>
                  <c:x val="0.48332691166702518"/>
                  <c:y val="-5.268296582847829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100,000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6064976231955312E-2"/>
                  <c:y val="6.22616868882016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398,741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(10,46%)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364609491758340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6,394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7688436509418576"/>
                  <c:y val="-1.473124333684929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2767,970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(72,63%)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5743357121076382E-3"/>
                  <c:y val="-0.2222987346660326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31,00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(0,81%)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2195004337579511E-3"/>
                  <c:y val="-7.334434257730197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368,669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(9,67%)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673225433580665"/>
                  <c:y val="3.733438523277989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34,50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(0,91%)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7326183615532189E-2"/>
                  <c:y val="0.1110400039823344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4,137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166.005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923611324510043"/>
          <c:y val="7.6629768477786603E-2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020305072486035E-3"/>
          <c:y val="0.23289868315212328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0250255881734243E-2"/>
                  <c:y val="-0.1867858148946096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316,640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(8,77%)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707942616305041"/>
                  <c:y val="-3.703269323089884E-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6,127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7617853335445E-2"/>
                  <c:y val="0.1851434790593695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3286,983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(91,06%)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956737667444E-3"/>
                  <c:y val="2.837300143190566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1283,60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(26,65%)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(10,08%)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316.64</c:v>
                </c:pt>
                <c:pt idx="1">
                  <c:v>6.1269999999999998</c:v>
                </c:pt>
                <c:pt idx="2">
                  <c:v>3286.9830000000002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8.77</c:v>
                </c:pt>
                <c:pt idx="1">
                  <c:v>0.17</c:v>
                </c:pt>
                <c:pt idx="2">
                  <c:v>91.06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6722799121610605"/>
          <c:y val="2.8736163179169976E-2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063699626392168"/>
          <c:w val="0.91767581379846686"/>
          <c:h val="0.76832769483552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0424704583651462"/>
                  <c:y val="-0.2155216009587771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303,300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(8,45%)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058648329854604E-2"/>
                  <c:y val="0.1580481432554301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3286,983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(91,55%)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934683380333625E-2"/>
                  <c:y val="0.1699853415398586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3286,980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(91,55%)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133793644677778"/>
                  <c:y val="-3.867804598615761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679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(19,17%)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(5,62%)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(8,92%)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(0,40%)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прочие</c:v>
                </c:pt>
              </c:strCache>
            </c:strRef>
          </c:cat>
          <c:val>
            <c:numRef>
              <c:f>Лист1!$B$2:$B$3</c:f>
              <c:numCache>
                <c:formatCode>0.000</c:formatCode>
                <c:ptCount val="2"/>
                <c:pt idx="0">
                  <c:v>303.3</c:v>
                </c:pt>
                <c:pt idx="1">
                  <c:v>3286.9830000000002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прочие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>
                  <c:v>8.4499999999999993</c:v>
                </c:pt>
                <c:pt idx="1">
                  <c:v>91.55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9.524071793441391E-2"/>
                  <c:y val="-0.2107322404289154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302,050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(8,42%)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025923833522047E-2"/>
                  <c:y val="0.1724169790750198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3286,983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(91,58%)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43576529321801122"/>
                  <c:y val="2.151591934415175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2846,170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(77,77%)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2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69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(17,48%)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(5,03%)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(8,00%)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прочие</c:v>
                </c:pt>
              </c:strCache>
            </c:strRef>
          </c:cat>
          <c:val>
            <c:numRef>
              <c:f>Лист1!$B$2:$B$3</c:f>
              <c:numCache>
                <c:formatCode>0.000</c:formatCode>
                <c:ptCount val="2"/>
                <c:pt idx="0">
                  <c:v>302.05</c:v>
                </c:pt>
                <c:pt idx="1">
                  <c:v>3286.9830000000002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прочие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>
                  <c:v>8.42</c:v>
                </c:pt>
                <c:pt idx="1">
                  <c:v>91.58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/>
      <dgm:t>
        <a:bodyPr/>
        <a:lstStyle/>
        <a:p>
          <a:pPr algn="ctr"/>
          <a:r>
            <a:rPr lang="ru-RU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>
        <a:gradFill rotWithShape="0">
          <a:gsLst>
            <a:gs pos="0">
              <a:srgbClr val="43D126"/>
            </a:gs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проекта бюджета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/>
      <dgm:t>
        <a:bodyPr/>
        <a:lstStyle/>
        <a:p>
          <a:pPr algn="ctr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Утверждение проекта бюджета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NeighborX="-100000" custLinFactNeighborY="348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4049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NeighborX="-100000" custLinFactNeighborY="316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97371" custLinFactNeighborY="-41364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100000" custLinFactNeighborY="17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03172" custLinFactNeighborY="-51403">
        <dgm:presLayoutVars>
          <dgm:bulletEnabled val="1"/>
        </dgm:presLayoutVars>
      </dgm:prSet>
      <dgm:spPr/>
    </dgm:pt>
  </dgm:ptLst>
  <dgm:cxnLst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673F727F-BB2F-4833-AFD9-E72732A12C65}" type="presOf" srcId="{F72C9C6D-6A51-4247-87A4-1575277B074F}" destId="{4EDB460E-EA2F-4B80-AEEC-65936D828CCA}" srcOrd="0" destOrd="0" presId="urn:microsoft.com/office/officeart/2005/8/layout/list1"/>
    <dgm:cxn modelId="{0D7EA2C6-6327-4F65-B34E-5C41E7340FB5}" type="presOf" srcId="{218221A9-4C38-4F17-9344-04F7516440AE}" destId="{A8C73946-C8F9-4786-96E6-D3060C361670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B811D836-AD63-4EDA-9723-767181075CD2}" type="presOf" srcId="{9627A623-F456-49E6-9CEE-DAA3672B5407}" destId="{E7FC8D2D-AAE0-49BA-AE07-D93E3B7B6599}" srcOrd="0" destOrd="0" presId="urn:microsoft.com/office/officeart/2005/8/layout/list1"/>
    <dgm:cxn modelId="{CB9D3F4A-0227-4DF0-8757-0448ED526A12}" type="presOf" srcId="{9627A623-F456-49E6-9CEE-DAA3672B5407}" destId="{F8FFED77-E205-4786-9C92-75818F45B3C3}" srcOrd="1" destOrd="0" presId="urn:microsoft.com/office/officeart/2005/8/layout/list1"/>
    <dgm:cxn modelId="{713E71B4-C7F1-4C99-A285-31F8E42D109C}" type="presOf" srcId="{218221A9-4C38-4F17-9344-04F7516440AE}" destId="{26F08A94-15C6-481E-9154-B20A5FEF7382}" srcOrd="1" destOrd="0" presId="urn:microsoft.com/office/officeart/2005/8/layout/list1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CE06CB27-3016-4178-AC41-097A17C71163}" type="presOf" srcId="{47DE6AAF-E77F-41E5-887E-2B7590088927}" destId="{537D21AA-C489-45EE-A8B2-F1889B87C301}" srcOrd="0" destOrd="0" presId="urn:microsoft.com/office/officeart/2005/8/layout/list1"/>
    <dgm:cxn modelId="{62ACCF19-8D71-4662-A87A-525DF1C2BC61}" type="presOf" srcId="{47DE6AAF-E77F-41E5-887E-2B7590088927}" destId="{B6324098-4C94-444C-ACA4-D91C5374D090}" srcOrd="1" destOrd="0" presId="urn:microsoft.com/office/officeart/2005/8/layout/list1"/>
    <dgm:cxn modelId="{49989055-CDD0-4EA3-8D7C-1315B80A38FE}" type="presOf" srcId="{D4C136E3-2B52-41D4-B355-0A631098C734}" destId="{3F006C1C-44CC-40A3-93A0-4C77B17DE774}" srcOrd="0" destOrd="0" presId="urn:microsoft.com/office/officeart/2005/8/layout/list1"/>
    <dgm:cxn modelId="{E4B4AEF6-EECD-4E4A-A17E-F909E9812213}" type="presParOf" srcId="{4EDB460E-EA2F-4B80-AEEC-65936D828CCA}" destId="{A43CDFDD-DB88-40D3-B31F-08B0A5D02257}" srcOrd="0" destOrd="0" presId="urn:microsoft.com/office/officeart/2005/8/layout/list1"/>
    <dgm:cxn modelId="{EDD9CE46-C0B0-4106-AF62-793A1ACD567F}" type="presParOf" srcId="{A43CDFDD-DB88-40D3-B31F-08B0A5D02257}" destId="{E7FC8D2D-AAE0-49BA-AE07-D93E3B7B6599}" srcOrd="0" destOrd="0" presId="urn:microsoft.com/office/officeart/2005/8/layout/list1"/>
    <dgm:cxn modelId="{0C889BEE-A783-471C-B1BF-975E01230511}" type="presParOf" srcId="{A43CDFDD-DB88-40D3-B31F-08B0A5D02257}" destId="{F8FFED77-E205-4786-9C92-75818F45B3C3}" srcOrd="1" destOrd="0" presId="urn:microsoft.com/office/officeart/2005/8/layout/list1"/>
    <dgm:cxn modelId="{1F932805-922E-42D4-BE41-18AA226AEDBB}" type="presParOf" srcId="{4EDB460E-EA2F-4B80-AEEC-65936D828CCA}" destId="{75FCF280-A800-4A52-9348-48B5CE864AA0}" srcOrd="1" destOrd="0" presId="urn:microsoft.com/office/officeart/2005/8/layout/list1"/>
    <dgm:cxn modelId="{FE299367-6EB2-4CBE-B7CA-D863BB6D1ACC}" type="presParOf" srcId="{4EDB460E-EA2F-4B80-AEEC-65936D828CCA}" destId="{3F006C1C-44CC-40A3-93A0-4C77B17DE774}" srcOrd="2" destOrd="0" presId="urn:microsoft.com/office/officeart/2005/8/layout/list1"/>
    <dgm:cxn modelId="{0934B097-014B-46D2-8C9D-816A1A15B7AB}" type="presParOf" srcId="{4EDB460E-EA2F-4B80-AEEC-65936D828CCA}" destId="{DB434631-6144-4228-8D06-27AB84B1D686}" srcOrd="3" destOrd="0" presId="urn:microsoft.com/office/officeart/2005/8/layout/list1"/>
    <dgm:cxn modelId="{6743CC84-DB12-4F21-A73A-CB04BD820AD9}" type="presParOf" srcId="{4EDB460E-EA2F-4B80-AEEC-65936D828CCA}" destId="{A0BDE4B3-C4CF-48C6-9A36-500B2C3489D7}" srcOrd="4" destOrd="0" presId="urn:microsoft.com/office/officeart/2005/8/layout/list1"/>
    <dgm:cxn modelId="{00539409-34AE-405B-8B0F-1A1E9782C9A7}" type="presParOf" srcId="{A0BDE4B3-C4CF-48C6-9A36-500B2C3489D7}" destId="{A8C73946-C8F9-4786-96E6-D3060C361670}" srcOrd="0" destOrd="0" presId="urn:microsoft.com/office/officeart/2005/8/layout/list1"/>
    <dgm:cxn modelId="{9767179A-4998-4F7C-9F89-C447252721D4}" type="presParOf" srcId="{A0BDE4B3-C4CF-48C6-9A36-500B2C3489D7}" destId="{26F08A94-15C6-481E-9154-B20A5FEF7382}" srcOrd="1" destOrd="0" presId="urn:microsoft.com/office/officeart/2005/8/layout/list1"/>
    <dgm:cxn modelId="{64B0D249-D571-4FEB-8E87-C4281EDC097E}" type="presParOf" srcId="{4EDB460E-EA2F-4B80-AEEC-65936D828CCA}" destId="{01F7E01B-2FE7-4714-993D-04B86A559172}" srcOrd="5" destOrd="0" presId="urn:microsoft.com/office/officeart/2005/8/layout/list1"/>
    <dgm:cxn modelId="{BC9E5584-547F-465B-BAF4-FCF437BE327A}" type="presParOf" srcId="{4EDB460E-EA2F-4B80-AEEC-65936D828CCA}" destId="{82E27E00-3670-49D0-864C-CE6F328784BA}" srcOrd="6" destOrd="0" presId="urn:microsoft.com/office/officeart/2005/8/layout/list1"/>
    <dgm:cxn modelId="{603D7E95-4FA0-45B5-A353-87CF73232C68}" type="presParOf" srcId="{4EDB460E-EA2F-4B80-AEEC-65936D828CCA}" destId="{4FBEA8CE-36EC-4653-AD90-08F2B7C28F2F}" srcOrd="7" destOrd="0" presId="urn:microsoft.com/office/officeart/2005/8/layout/list1"/>
    <dgm:cxn modelId="{7CECFBDB-CB8F-4B25-A97E-F659ED8A7701}" type="presParOf" srcId="{4EDB460E-EA2F-4B80-AEEC-65936D828CCA}" destId="{AB243640-CBD1-43F3-9550-87CD853188CF}" srcOrd="8" destOrd="0" presId="urn:microsoft.com/office/officeart/2005/8/layout/list1"/>
    <dgm:cxn modelId="{06FE59CB-2B75-49DD-82F4-A1DE05EB41C1}" type="presParOf" srcId="{AB243640-CBD1-43F3-9550-87CD853188CF}" destId="{537D21AA-C489-45EE-A8B2-F1889B87C301}" srcOrd="0" destOrd="0" presId="urn:microsoft.com/office/officeart/2005/8/layout/list1"/>
    <dgm:cxn modelId="{995425D5-F9D1-401C-9AB8-0825D8DB6E82}" type="presParOf" srcId="{AB243640-CBD1-43F3-9550-87CD853188CF}" destId="{B6324098-4C94-444C-ACA4-D91C5374D090}" srcOrd="1" destOrd="0" presId="urn:microsoft.com/office/officeart/2005/8/layout/list1"/>
    <dgm:cxn modelId="{B09D3AF9-77CF-47CE-AB8B-4C8985D8ABDA}" type="presParOf" srcId="{4EDB460E-EA2F-4B80-AEEC-65936D828CCA}" destId="{A0859D56-97BB-4716-9C87-9D28D85A49EB}" srcOrd="9" destOrd="0" presId="urn:microsoft.com/office/officeart/2005/8/layout/list1"/>
    <dgm:cxn modelId="{7B62EA73-4A0E-4197-997C-F4EC47D4D93E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6C1C-44CC-40A3-93A0-4C77B17DE774}">
      <dsp:nvSpPr>
        <dsp:cNvPr id="0" name=""/>
        <dsp:cNvSpPr/>
      </dsp:nvSpPr>
      <dsp:spPr>
        <a:xfrm>
          <a:off x="0" y="597354"/>
          <a:ext cx="8280920" cy="9717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91" tIns="853948" rIns="6426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597354"/>
        <a:ext cx="8280920" cy="971714"/>
      </dsp:txXfrm>
    </dsp:sp>
    <dsp:sp modelId="{F8FFED77-E205-4786-9C92-75818F45B3C3}">
      <dsp:nvSpPr>
        <dsp:cNvPr id="0" name=""/>
        <dsp:cNvSpPr/>
      </dsp:nvSpPr>
      <dsp:spPr>
        <a:xfrm>
          <a:off x="0" y="471054"/>
          <a:ext cx="2289326" cy="11865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22" y="528976"/>
        <a:ext cx="2173482" cy="1070693"/>
      </dsp:txXfrm>
    </dsp:sp>
    <dsp:sp modelId="{82E27E00-3670-49D0-864C-CE6F328784BA}">
      <dsp:nvSpPr>
        <dsp:cNvPr id="0" name=""/>
        <dsp:cNvSpPr/>
      </dsp:nvSpPr>
      <dsp:spPr>
        <a:xfrm>
          <a:off x="0" y="2313256"/>
          <a:ext cx="8280920" cy="10060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08A94-15C6-481E-9154-B20A5FEF7382}">
      <dsp:nvSpPr>
        <dsp:cNvPr id="0" name=""/>
        <dsp:cNvSpPr/>
      </dsp:nvSpPr>
      <dsp:spPr>
        <a:xfrm>
          <a:off x="0" y="2206840"/>
          <a:ext cx="2289326" cy="1186537"/>
        </a:xfrm>
        <a:prstGeom prst="roundRect">
          <a:avLst/>
        </a:prstGeom>
        <a:gradFill rotWithShape="0">
          <a:gsLst>
            <a:gs pos="0">
              <a:srgbClr val="43D126"/>
            </a:gs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проекта бюджета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22" y="2264762"/>
        <a:ext cx="2173482" cy="1070693"/>
      </dsp:txXfrm>
    </dsp:sp>
    <dsp:sp modelId="{68FB6DFD-8703-4046-9703-C2FCDB4EF6BF}">
      <dsp:nvSpPr>
        <dsp:cNvPr id="0" name=""/>
        <dsp:cNvSpPr/>
      </dsp:nvSpPr>
      <dsp:spPr>
        <a:xfrm>
          <a:off x="0" y="3902580"/>
          <a:ext cx="8280920" cy="10659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324098-4C94-444C-ACA4-D91C5374D090}">
      <dsp:nvSpPr>
        <dsp:cNvPr id="0" name=""/>
        <dsp:cNvSpPr/>
      </dsp:nvSpPr>
      <dsp:spPr>
        <a:xfrm>
          <a:off x="0" y="3843426"/>
          <a:ext cx="2289326" cy="118653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Утверждение проекта бюджета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22" y="3901348"/>
        <a:ext cx="2173482" cy="1070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0.78952</cdr:x>
      <cdr:y>0.53801</cdr:y>
    </cdr:from>
    <cdr:to>
      <cdr:x>0.78952</cdr:x>
      <cdr:y>0.53801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3340057" y="1426643"/>
          <a:ext cx="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137A86-F240-49D7-9D63-C2A85342C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21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1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7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0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1E30A-3CE8-4E1A-BA70-C5051F0E9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2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004E9-3B9B-471E-BFD9-F1621D217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1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B88E0-33A9-4E4E-BC12-C7C2F92E6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0080-679F-44F7-9008-A3037B8CB9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D586-5BA2-4A29-A9FB-10706F6EA58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00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2006-297F-4971-8272-4C2676CCD4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4CDE-3E0B-40E7-AF1F-04094F9D5B5A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C82C9C-685F-4024-8B35-0F97E7DEAE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05EC6-92FF-4973-83BF-C3CD0B03602D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59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7"/>
          <p:cNvSpPr>
            <a:spLocks noChangeArrowheads="1"/>
          </p:cNvSpPr>
          <p:nvPr/>
        </p:nvSpPr>
        <p:spPr bwMode="auto">
          <a:xfrm>
            <a:off x="1000125" y="17463"/>
            <a:ext cx="8143875" cy="10906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8"/>
          <p:cNvSpPr>
            <a:spLocks noChangeArrowheads="1"/>
          </p:cNvSpPr>
          <p:nvPr/>
        </p:nvSpPr>
        <p:spPr bwMode="auto">
          <a:xfrm>
            <a:off x="1319213" y="84138"/>
            <a:ext cx="5175250" cy="622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bk object 19"/>
          <p:cNvSpPr>
            <a:spLocks noChangeArrowheads="1"/>
          </p:cNvSpPr>
          <p:nvPr/>
        </p:nvSpPr>
        <p:spPr bwMode="auto">
          <a:xfrm>
            <a:off x="6121400" y="84138"/>
            <a:ext cx="465138" cy="622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bk object 20"/>
          <p:cNvSpPr>
            <a:spLocks noChangeArrowheads="1"/>
          </p:cNvSpPr>
          <p:nvPr/>
        </p:nvSpPr>
        <p:spPr bwMode="auto">
          <a:xfrm>
            <a:off x="6215063" y="84138"/>
            <a:ext cx="2743200" cy="6223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bk object 21"/>
          <p:cNvSpPr>
            <a:spLocks noChangeArrowheads="1"/>
          </p:cNvSpPr>
          <p:nvPr/>
        </p:nvSpPr>
        <p:spPr bwMode="auto">
          <a:xfrm>
            <a:off x="6978650" y="419100"/>
            <a:ext cx="449263" cy="6238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754E51-06D8-479F-BA61-086DDFD3F0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A435-BA02-47CD-80F9-C7881C3AA0A7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6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97E900-1C51-4FD4-89E5-6FBE095863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7146-739C-44F5-A7DA-38D3CD920689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86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6964" y="274639"/>
            <a:ext cx="8230073" cy="16065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2762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2762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334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9542C4-5F37-42C1-86F3-C884ECB16B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68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BE36-5433-4365-9BC1-FBCB4C263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0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B9227-5B98-479C-AD8A-4E44BB190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3FD-1BEC-4CDA-8425-CCFB2E10E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2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58AA2-29D9-428C-9390-D502981BC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0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0960-EF4C-49D3-A4E5-C70BDF4C5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8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D6E88-548E-489D-AF00-C96CC6C87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8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1F30A-78BE-4B63-AE5D-730CD9C47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4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4CD-49D6-4BCD-A4E0-F037D6BFC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9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2D62A-BAC5-4A75-9E19-BA1A55558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174625" y="139700"/>
            <a:ext cx="87947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257175" y="1536700"/>
            <a:ext cx="8629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6386BA-E1C8-4462-9405-3C4E7D5241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01100" y="6513513"/>
            <a:ext cx="361950" cy="669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400" fontAlgn="auto">
              <a:spcBef>
                <a:spcPts val="0"/>
              </a:spcBef>
              <a:spcAft>
                <a:spcPts val="0"/>
              </a:spcAft>
              <a:defRPr sz="2200" b="1" spc="-15">
                <a:latin typeface="Arial"/>
                <a:cs typeface="Arial"/>
              </a:defRPr>
            </a:lvl1pPr>
          </a:lstStyle>
          <a:p>
            <a:pPr>
              <a:defRPr/>
            </a:pPr>
            <a:fld id="{87339A77-940D-4CC5-998D-0ABDB4325EA1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1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7.jpeg"/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12" Type="http://schemas.openxmlformats.org/officeDocument/2006/relationships/image" Target="../media/image26.jpeg"/><Relationship Id="rId1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0.jpeg"/><Relationship Id="rId1" Type="http://schemas.openxmlformats.org/officeDocument/2006/relationships/vmlDrawing" Target="../drawings/vmlDrawing1.vml"/><Relationship Id="rId6" Type="http://schemas.openxmlformats.org/officeDocument/2006/relationships/chart" Target="../charts/chart3.xml"/><Relationship Id="rId11" Type="http://schemas.openxmlformats.org/officeDocument/2006/relationships/image" Target="../media/image25.jpeg"/><Relationship Id="rId5" Type="http://schemas.openxmlformats.org/officeDocument/2006/relationships/chart" Target="../charts/chart2.xml"/><Relationship Id="rId15" Type="http://schemas.openxmlformats.org/officeDocument/2006/relationships/image" Target="../media/image29.jpeg"/><Relationship Id="rId10" Type="http://schemas.openxmlformats.org/officeDocument/2006/relationships/oleObject" Target="../embeddings/oleObject2.bin"/><Relationship Id="rId4" Type="http://schemas.openxmlformats.org/officeDocument/2006/relationships/chart" Target="../charts/chart1.xml"/><Relationship Id="rId9" Type="http://schemas.openxmlformats.org/officeDocument/2006/relationships/image" Target="../media/image23.emf"/><Relationship Id="rId1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chart" Target="../charts/chart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chart" Target="../charts/chart6.xml"/><Relationship Id="rId10" Type="http://schemas.openxmlformats.org/officeDocument/2006/relationships/image" Target="../media/image9.png"/><Relationship Id="rId4" Type="http://schemas.openxmlformats.org/officeDocument/2006/relationships/chart" Target="../charts/chart5.xml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chart" Target="../charts/chart7.xml"/><Relationship Id="rId7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2.xml"/><Relationship Id="rId11" Type="http://schemas.openxmlformats.org/officeDocument/2006/relationships/image" Target="../media/image25.jpeg"/><Relationship Id="rId5" Type="http://schemas.openxmlformats.org/officeDocument/2006/relationships/chart" Target="../charts/chart11.xml"/><Relationship Id="rId10" Type="http://schemas.openxmlformats.org/officeDocument/2006/relationships/oleObject" Target="../embeddings/oleObject6.bin"/><Relationship Id="rId4" Type="http://schemas.openxmlformats.org/officeDocument/2006/relationships/chart" Target="../charts/chart10.xml"/><Relationship Id="rId9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6.jpeg"/><Relationship Id="rId3" Type="http://schemas.openxmlformats.org/officeDocument/2006/relationships/image" Target="../media/image9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16" Type="http://schemas.microsoft.com/office/2007/relationships/hdphoto" Target="../media/hdphoto3.wdp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5.xml"/><Relationship Id="rId11" Type="http://schemas.openxmlformats.org/officeDocument/2006/relationships/image" Target="../media/image24.jpeg"/><Relationship Id="rId5" Type="http://schemas.openxmlformats.org/officeDocument/2006/relationships/chart" Target="../charts/chart14.xml"/><Relationship Id="rId15" Type="http://schemas.openxmlformats.org/officeDocument/2006/relationships/image" Target="../media/image40.png"/><Relationship Id="rId10" Type="http://schemas.openxmlformats.org/officeDocument/2006/relationships/image" Target="../media/image38.jpeg"/><Relationship Id="rId4" Type="http://schemas.openxmlformats.org/officeDocument/2006/relationships/chart" Target="../charts/chart13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object 2"/>
          <p:cNvSpPr>
            <a:spLocks noChangeArrowheads="1"/>
          </p:cNvSpPr>
          <p:nvPr/>
        </p:nvSpPr>
        <p:spPr bwMode="auto">
          <a:xfrm>
            <a:off x="306000" y="1538790"/>
            <a:ext cx="8532000" cy="37742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4" name="object 5"/>
          <p:cNvSpPr txBox="1">
            <a:spLocks noChangeArrowheads="1"/>
          </p:cNvSpPr>
          <p:nvPr/>
        </p:nvSpPr>
        <p:spPr bwMode="auto">
          <a:xfrm>
            <a:off x="414000" y="1843200"/>
            <a:ext cx="831600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-127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БЮДЖЕТ</a:t>
            </a: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Нижнепронгенского</a:t>
            </a: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сельского поселения на 2019 г. и</a:t>
            </a: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плановый период 2020-2021 гг.</a:t>
            </a:r>
          </a:p>
          <a:p>
            <a:pPr algn="ctr" eaLnBrk="1" hangingPunct="1">
              <a:lnSpc>
                <a:spcPts val="4088"/>
              </a:lnSpc>
              <a:tabLst/>
              <a:defRPr/>
            </a:pPr>
            <a:endParaRPr lang="ru-RU" alt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40378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969315" y="334800"/>
              <a:ext cx="7196330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Этапы составления и утверждения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33575094"/>
              </p:ext>
            </p:extLst>
          </p:nvPr>
        </p:nvGraphicFramePr>
        <p:xfrm>
          <a:off x="406586" y="1043735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3552" y="1466782"/>
            <a:ext cx="590391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787A0"/>
            </a:solidFill>
          </a:ln>
        </p:spPr>
        <p:txBody>
          <a:bodyPr anchor="ctr">
            <a:spAutoFit/>
          </a:bodyPr>
          <a:lstStyle/>
          <a:p>
            <a:pPr marL="12700" marR="6350" algn="just" defTabSz="360000">
              <a:lnSpc>
                <a:spcPct val="100000"/>
              </a:lnSpc>
            </a:pPr>
            <a:r>
              <a:rPr lang="ru-RU" sz="1200" spc="-35" dirty="0" smtClean="0">
                <a:latin typeface="Arial"/>
                <a:cs typeface="Arial"/>
              </a:rPr>
              <a:t>	Р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10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ению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5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с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ьс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пос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ения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н</a:t>
            </a:r>
            <a:r>
              <a:rPr lang="ru-RU" sz="1200" spc="-25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чина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ся</a:t>
            </a:r>
            <a:r>
              <a:rPr lang="ru-RU" sz="1200" spc="-2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за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6 м</a:t>
            </a:r>
            <a:r>
              <a:rPr lang="ru-RU" sz="1200" spc="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ся</a:t>
            </a:r>
            <a:r>
              <a:rPr lang="ru-RU" sz="1200" spc="-20" dirty="0" smtClean="0">
                <a:latin typeface="Arial"/>
                <a:cs typeface="Arial"/>
              </a:rPr>
              <a:t>ц</a:t>
            </a:r>
            <a:r>
              <a:rPr lang="ru-RU" sz="1200" dirty="0" smtClean="0">
                <a:latin typeface="Arial"/>
                <a:cs typeface="Arial"/>
              </a:rPr>
              <a:t>ев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н</a:t>
            </a:r>
            <a:r>
              <a:rPr lang="ru-RU" sz="1200" spc="-25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чала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че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но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ф</a:t>
            </a:r>
            <a:r>
              <a:rPr lang="ru-RU" sz="1200" dirty="0" smtClean="0">
                <a:latin typeface="Arial"/>
                <a:cs typeface="Arial"/>
              </a:rPr>
              <a:t>инан</a:t>
            </a:r>
            <a:r>
              <a:rPr lang="ru-RU" sz="1200" spc="10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а.</a:t>
            </a:r>
            <a:r>
              <a:rPr lang="ru-RU" sz="1200" spc="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министра</a:t>
            </a:r>
            <a:r>
              <a:rPr lang="ru-RU" sz="1200" spc="-5" dirty="0" smtClean="0">
                <a:latin typeface="Arial"/>
                <a:cs typeface="Arial"/>
              </a:rPr>
              <a:t>ц</a:t>
            </a:r>
            <a:r>
              <a:rPr lang="ru-RU" sz="1200" dirty="0" smtClean="0">
                <a:latin typeface="Arial"/>
                <a:cs typeface="Arial"/>
              </a:rPr>
              <a:t>ия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с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ьс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 пос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ения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15" dirty="0" smtClean="0">
                <a:latin typeface="Arial"/>
                <a:cs typeface="Arial"/>
              </a:rPr>
              <a:t>у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ержда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пе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чень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м</a:t>
            </a:r>
            <a:r>
              <a:rPr lang="ru-RU" sz="1200" spc="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роприятий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р</a:t>
            </a:r>
            <a:r>
              <a:rPr lang="ru-RU" sz="1200" spc="-10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з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3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15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5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а, опр</a:t>
            </a:r>
            <a:r>
              <a:rPr lang="ru-RU" sz="1200" spc="-2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я</a:t>
            </a:r>
            <a:r>
              <a:rPr lang="ru-RU" sz="1200" spc="-50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ст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ен</a:t>
            </a:r>
            <a:r>
              <a:rPr lang="ru-RU" sz="1200" spc="-5" dirty="0" smtClean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ых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исп</a:t>
            </a:r>
            <a:r>
              <a:rPr lang="ru-RU" sz="1200" spc="-25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ни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ей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 с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dirty="0" smtClean="0">
                <a:latin typeface="Arial"/>
                <a:cs typeface="Arial"/>
              </a:rPr>
              <a:t>оки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исп</a:t>
            </a:r>
            <a:r>
              <a:rPr lang="ru-RU" sz="1200" spc="-25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нения.</a:t>
            </a:r>
          </a:p>
          <a:p>
            <a:pPr marL="12700" algn="just" defTabSz="360000">
              <a:lnSpc>
                <a:spcPct val="100000"/>
              </a:lnSpc>
            </a:pPr>
            <a:r>
              <a:rPr lang="ru-RU" sz="1200" spc="-5" dirty="0" smtClean="0">
                <a:latin typeface="Arial"/>
                <a:cs typeface="Arial"/>
              </a:rPr>
              <a:t>	Н</a:t>
            </a:r>
            <a:r>
              <a:rPr lang="ru-RU" sz="1200" dirty="0" smtClean="0">
                <a:latin typeface="Arial"/>
                <a:cs typeface="Arial"/>
              </a:rPr>
              <a:t>епоср</a:t>
            </a:r>
            <a:r>
              <a:rPr lang="ru-RU" sz="1200" spc="-2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ст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spc="-1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нн</a:t>
            </a:r>
            <a:r>
              <a:rPr lang="ru-RU" sz="1200" dirty="0" smtClean="0">
                <a:latin typeface="Arial"/>
                <a:cs typeface="Arial"/>
              </a:rPr>
              <a:t>ое</a:t>
            </a:r>
            <a:r>
              <a:rPr lang="ru-RU" sz="1200" spc="-40" dirty="0" smtClean="0">
                <a:latin typeface="Arial"/>
                <a:cs typeface="Arial"/>
              </a:rPr>
              <a:t> </a:t>
            </a:r>
            <a:r>
              <a:rPr lang="ru-RU" sz="1200" spc="5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5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ение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п</a:t>
            </a:r>
            <a:r>
              <a:rPr lang="ru-RU" sz="1200" dirty="0" smtClean="0">
                <a:latin typeface="Arial"/>
                <a:cs typeface="Arial"/>
              </a:rPr>
              <a:t>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5" dirty="0" smtClean="0">
                <a:latin typeface="Arial"/>
                <a:cs typeface="Arial"/>
              </a:rPr>
              <a:t>к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30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5" dirty="0" smtClean="0">
                <a:latin typeface="Arial"/>
                <a:cs typeface="Arial"/>
              </a:rPr>
              <a:t>у</a:t>
            </a:r>
            <a:r>
              <a:rPr lang="ru-RU" sz="1200" spc="-20" dirty="0" smtClean="0">
                <a:latin typeface="Arial"/>
                <a:cs typeface="Arial"/>
              </a:rPr>
              <a:t>щ</a:t>
            </a:r>
            <a:r>
              <a:rPr lang="ru-RU" sz="1200" dirty="0" smtClean="0">
                <a:latin typeface="Arial"/>
                <a:cs typeface="Arial"/>
              </a:rPr>
              <a:t>ест</a:t>
            </a:r>
            <a:r>
              <a:rPr lang="ru-RU" sz="1200" spc="-25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ля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0" dirty="0" smtClean="0">
                <a:latin typeface="Arial"/>
                <a:cs typeface="Arial"/>
              </a:rPr>
              <a:t> ф</a:t>
            </a:r>
            <a:r>
              <a:rPr lang="ru-RU" sz="1200" dirty="0" smtClean="0">
                <a:latin typeface="Arial"/>
                <a:cs typeface="Arial"/>
              </a:rPr>
              <a:t>и</a:t>
            </a:r>
            <a:r>
              <a:rPr lang="ru-RU" sz="1200" spc="-5" dirty="0" smtClean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ан</a:t>
            </a:r>
            <a:r>
              <a:rPr lang="ru-RU" sz="1200" spc="5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ое упр</a:t>
            </a:r>
            <a:r>
              <a:rPr lang="ru-RU" sz="1200" spc="5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ение администрации Николаевского муниципального района.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856727" y="2996952"/>
            <a:ext cx="5900738" cy="1754326"/>
          </a:xfrm>
          <a:prstGeom prst="rect">
            <a:avLst/>
          </a:prstGeom>
          <a:solidFill>
            <a:srgbClr val="C7E6A4"/>
          </a:solidFill>
          <a:ln w="38100">
            <a:solidFill>
              <a:srgbClr val="43D12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360000" eaLnBrk="1" hangingPunct="1"/>
            <a:r>
              <a:rPr lang="ru-RU" altLang="ru-RU" sz="1200" dirty="0" smtClean="0"/>
              <a:t>	Сформированный проект бюджета Глава администрации сельского поселения вносит на рассмотрение Совета депутатов не позднее 15 ноября текущего финансового года.</a:t>
            </a:r>
          </a:p>
          <a:p>
            <a:pPr algn="just" defTabSz="360000" eaLnBrk="1" hangingPunct="1"/>
            <a:r>
              <a:rPr lang="ru-RU" altLang="ru-RU" sz="1200" dirty="0" smtClean="0"/>
              <a:t>	Совет депутатов направляет проект бюджета в постоянную бюджетную комиссию Совета депутатов для заключения о соответствии представленных документов и материалов Положению о бюджетном процессе сельского поселения.</a:t>
            </a:r>
          </a:p>
          <a:p>
            <a:pPr algn="just" defTabSz="360000" eaLnBrk="1" hangingPunct="1">
              <a:buFont typeface="Wingdings" pitchFamily="2" charset="2"/>
              <a:buNone/>
            </a:pPr>
            <a:r>
              <a:rPr lang="ru-RU" altLang="ru-RU" sz="1200" dirty="0" smtClean="0"/>
              <a:t>	Совет депутатов рассматривает проект решения </a:t>
            </a:r>
            <a:r>
              <a:rPr lang="ru-RU" altLang="ru-RU" sz="1200" smtClean="0"/>
              <a:t>о бюджете </a:t>
            </a:r>
            <a:r>
              <a:rPr lang="ru-RU" altLang="ru-RU" sz="1200" dirty="0" smtClean="0"/>
              <a:t>в одном  чтении.</a:t>
            </a:r>
            <a:endParaRPr lang="ru-RU" alt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51965" y="4980074"/>
            <a:ext cx="5905500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anchor="ctr">
            <a:spAutoFit/>
          </a:bodyPr>
          <a:lstStyle/>
          <a:p>
            <a:pPr algn="just">
              <a:defRPr/>
            </a:pPr>
            <a:endParaRPr lang="ru-RU" sz="500" dirty="0"/>
          </a:p>
          <a:p>
            <a:pPr algn="just" defTabSz="360000">
              <a:defRPr/>
            </a:pPr>
            <a:r>
              <a:rPr lang="ru-RU" sz="1200" dirty="0" smtClean="0"/>
              <a:t>	Проект </a:t>
            </a:r>
            <a:r>
              <a:rPr lang="ru-RU" sz="1200" dirty="0"/>
              <a:t>бюджета утверждается </a:t>
            </a:r>
            <a:r>
              <a:rPr lang="ru-RU" sz="1200" dirty="0" smtClean="0"/>
              <a:t>Советом депутатов </a:t>
            </a:r>
            <a:r>
              <a:rPr lang="ru-RU" sz="1200" dirty="0"/>
              <a:t>сельского поселения  в форме решения о </a:t>
            </a:r>
            <a:r>
              <a:rPr lang="ru-RU" sz="1200" dirty="0" smtClean="0"/>
              <a:t>бюджете. </a:t>
            </a:r>
            <a:endParaRPr lang="ru-RU" sz="1200" dirty="0"/>
          </a:p>
          <a:p>
            <a:pPr algn="just" defTabSz="360000">
              <a:defRPr/>
            </a:pPr>
            <a:r>
              <a:rPr lang="ru-RU" sz="1200" dirty="0" smtClean="0"/>
              <a:t>	Принятое </a:t>
            </a:r>
            <a:r>
              <a:rPr lang="ru-RU" sz="1200" dirty="0"/>
              <a:t>решение о бюджете подлежит </a:t>
            </a:r>
            <a:r>
              <a:rPr lang="ru-RU" sz="1200" dirty="0" smtClean="0"/>
              <a:t>официальному опубликованию (обнародованию).</a:t>
            </a:r>
            <a:endParaRPr lang="ru-RU" sz="1200" dirty="0"/>
          </a:p>
          <a:p>
            <a:pPr algn="just">
              <a:defRPr/>
            </a:pPr>
            <a:endParaRPr lang="ru-RU" sz="500" dirty="0"/>
          </a:p>
        </p:txBody>
      </p:sp>
      <p:sp>
        <p:nvSpPr>
          <p:cNvPr id="13" name="TextBox 12"/>
          <p:cNvSpPr txBox="1"/>
          <p:nvPr/>
        </p:nvSpPr>
        <p:spPr>
          <a:xfrm>
            <a:off x="8496000" y="64800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970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5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470429" y="334800"/>
              <a:ext cx="819410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Участие жителей поселения </a:t>
              </a:r>
              <a:r>
                <a:rPr 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обсуждении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60000" y="1921197"/>
            <a:ext cx="8401498" cy="3668043"/>
            <a:chOff x="360000" y="908721"/>
            <a:chExt cx="8401498" cy="366804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676614" y="2258870"/>
              <a:ext cx="709919" cy="915025"/>
              <a:chOff x="2680505" y="2389511"/>
              <a:chExt cx="521084" cy="648394"/>
            </a:xfrm>
          </p:grpSpPr>
          <p:sp>
            <p:nvSpPr>
              <p:cNvPr id="58" name="object 12"/>
              <p:cNvSpPr/>
              <p:nvPr/>
            </p:nvSpPr>
            <p:spPr>
              <a:xfrm>
                <a:off x="2680505" y="2390205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757174" y="0"/>
                    </a:moveTo>
                    <a:lnTo>
                      <a:pt x="757174" y="161925"/>
                    </a:lnTo>
                    <a:lnTo>
                      <a:pt x="0" y="161925"/>
                    </a:lnTo>
                    <a:lnTo>
                      <a:pt x="0" y="485775"/>
                    </a:lnTo>
                    <a:lnTo>
                      <a:pt x="757174" y="485775"/>
                    </a:lnTo>
                    <a:lnTo>
                      <a:pt x="757174" y="647700"/>
                    </a:lnTo>
                    <a:lnTo>
                      <a:pt x="1081024" y="323850"/>
                    </a:lnTo>
                    <a:lnTo>
                      <a:pt x="757174" y="0"/>
                    </a:lnTo>
                    <a:close/>
                  </a:path>
                </a:pathLst>
              </a:custGeom>
              <a:solidFill>
                <a:srgbClr val="7575D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9" name="object 13"/>
              <p:cNvSpPr/>
              <p:nvPr/>
            </p:nvSpPr>
            <p:spPr>
              <a:xfrm>
                <a:off x="2680505" y="2389511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0" y="161925"/>
                    </a:moveTo>
                    <a:lnTo>
                      <a:pt x="757174" y="161925"/>
                    </a:lnTo>
                    <a:lnTo>
                      <a:pt x="757174" y="0"/>
                    </a:lnTo>
                    <a:lnTo>
                      <a:pt x="1081024" y="323850"/>
                    </a:lnTo>
                    <a:lnTo>
                      <a:pt x="757174" y="647700"/>
                    </a:lnTo>
                    <a:lnTo>
                      <a:pt x="757174" y="485775"/>
                    </a:lnTo>
                    <a:lnTo>
                      <a:pt x="0" y="485775"/>
                    </a:lnTo>
                    <a:lnTo>
                      <a:pt x="0" y="161925"/>
                    </a:lnTo>
                    <a:close/>
                  </a:path>
                </a:pathLst>
              </a:custGeom>
              <a:ln w="25399">
                <a:solidFill>
                  <a:srgbClr val="33339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360000" y="908721"/>
              <a:ext cx="2286165" cy="3668043"/>
              <a:chOff x="1" y="10122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1" y="10122"/>
                <a:ext cx="2289325" cy="1647469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Скругленный прямоугольник 4"/>
              <p:cNvSpPr/>
              <p:nvPr/>
            </p:nvSpPr>
            <p:spPr>
              <a:xfrm>
                <a:off x="57921" y="293112"/>
                <a:ext cx="2173483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Составление проекта бюджета</a:t>
                </a:r>
                <a:endParaRPr lang="ru-RU" sz="1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3416195" y="908721"/>
              <a:ext cx="2286168" cy="3668043"/>
              <a:chOff x="-775468" y="1745908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-775468" y="1745908"/>
                <a:ext cx="2289325" cy="1647469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Скругленный прямоугольник 4"/>
              <p:cNvSpPr/>
              <p:nvPr/>
            </p:nvSpPr>
            <p:spPr>
              <a:xfrm>
                <a:off x="-723189" y="2028898"/>
                <a:ext cx="2173484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marL="12065" marR="6350" indent="-1905" algn="ctr">
                  <a:lnSpc>
                    <a:spcPct val="100000"/>
                  </a:lnSpc>
                </a:pP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не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се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ред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же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й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spc="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ю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д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ж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 П</a:t>
                </a:r>
                <a:r>
                  <a:rPr lang="ru-RU" sz="1600" b="1" spc="-3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ы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 с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3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ш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ан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</a:t>
                </a:r>
                <a:endPara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6475333" y="908721"/>
              <a:ext cx="2286165" cy="3668043"/>
              <a:chOff x="-807411" y="3517505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-807411" y="3517505"/>
                <a:ext cx="2289325" cy="1647469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Скругленный прямоугольник 4"/>
              <p:cNvSpPr/>
              <p:nvPr/>
            </p:nvSpPr>
            <p:spPr>
              <a:xfrm>
                <a:off x="-723189" y="3800495"/>
                <a:ext cx="2173481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marL="12700" marR="6350" algn="ctr">
                  <a:lnSpc>
                    <a:spcPct val="100000"/>
                  </a:lnSpc>
                </a:pP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егис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рац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еред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2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ча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м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ро</a:t>
                </a: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д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 и</a:t>
                </a:r>
                <a:r>
                  <a:rPr lang="ru-RU" sz="1600" b="1" spc="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spc="-3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час</a:t>
                </a:r>
                <a:r>
                  <a:rPr lang="ru-RU" sz="1600" b="1" spc="-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 П</a:t>
                </a:r>
                <a:r>
                  <a:rPr lang="ru-RU" sz="1600" b="1" spc="-3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ы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х с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3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ш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х</a:t>
                </a:r>
                <a:endPara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723652" y="2258975"/>
              <a:ext cx="709919" cy="914914"/>
              <a:chOff x="2680505" y="2389514"/>
              <a:chExt cx="521084" cy="648316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2680505" y="2390130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757174" y="0"/>
                    </a:moveTo>
                    <a:lnTo>
                      <a:pt x="757174" y="161925"/>
                    </a:lnTo>
                    <a:lnTo>
                      <a:pt x="0" y="161925"/>
                    </a:lnTo>
                    <a:lnTo>
                      <a:pt x="0" y="485775"/>
                    </a:lnTo>
                    <a:lnTo>
                      <a:pt x="757174" y="485775"/>
                    </a:lnTo>
                    <a:lnTo>
                      <a:pt x="757174" y="647700"/>
                    </a:lnTo>
                    <a:lnTo>
                      <a:pt x="1081024" y="323850"/>
                    </a:lnTo>
                    <a:lnTo>
                      <a:pt x="757174" y="0"/>
                    </a:lnTo>
                    <a:close/>
                  </a:path>
                </a:pathLst>
              </a:custGeom>
              <a:solidFill>
                <a:srgbClr val="7575D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1" name="object 13"/>
              <p:cNvSpPr/>
              <p:nvPr/>
            </p:nvSpPr>
            <p:spPr>
              <a:xfrm>
                <a:off x="2680505" y="2389514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0" y="161925"/>
                    </a:moveTo>
                    <a:lnTo>
                      <a:pt x="757174" y="161925"/>
                    </a:lnTo>
                    <a:lnTo>
                      <a:pt x="757174" y="0"/>
                    </a:lnTo>
                    <a:lnTo>
                      <a:pt x="1081024" y="323850"/>
                    </a:lnTo>
                    <a:lnTo>
                      <a:pt x="757174" y="647700"/>
                    </a:lnTo>
                    <a:lnTo>
                      <a:pt x="757174" y="485775"/>
                    </a:lnTo>
                    <a:lnTo>
                      <a:pt x="0" y="485775"/>
                    </a:lnTo>
                    <a:lnTo>
                      <a:pt x="0" y="161925"/>
                    </a:lnTo>
                    <a:close/>
                  </a:path>
                </a:pathLst>
              </a:custGeom>
              <a:ln w="25399">
                <a:solidFill>
                  <a:srgbClr val="33339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116505" y="1898830"/>
            <a:ext cx="2797605" cy="2671556"/>
            <a:chOff x="191702" y="2626519"/>
            <a:chExt cx="3427189" cy="3089077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91702" y="3425041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4867,026 </a:t>
              </a:r>
              <a:r>
                <a:rPr lang="ru-RU" sz="1200" b="1" i="1" dirty="0" err="1" smtClean="0"/>
                <a:t>тыс.руб</a:t>
              </a:r>
              <a:r>
                <a:rPr lang="ru-RU" sz="1200" b="1" i="1" dirty="0" smtClean="0"/>
                <a:t>.</a:t>
              </a:r>
              <a:endParaRPr lang="ru-RU" sz="1200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4103" y="4161383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i="1" dirty="0" smtClean="0"/>
                <a:t>4867,026</a:t>
              </a:r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4098" y="2626519"/>
              <a:ext cx="1421025" cy="37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2019 год</a:t>
              </a:r>
              <a:endParaRPr lang="ru-RU" sz="1500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322146" y="4968254"/>
              <a:ext cx="1097500" cy="747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0,0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169891" y="2306528"/>
            <a:ext cx="2797604" cy="2668903"/>
            <a:chOff x="183600" y="2626519"/>
            <a:chExt cx="3427188" cy="3086009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83600" y="3456068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4886,108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06000" y="4192409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i="1" dirty="0" smtClean="0"/>
                <a:t>4886,108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84515" y="2626519"/>
              <a:ext cx="1420071" cy="37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2020 год</a:t>
              </a:r>
              <a:endParaRPr lang="ru-RU" sz="1500" b="1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314042" y="4965186"/>
              <a:ext cx="1097500" cy="747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0,0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229891" y="2712535"/>
            <a:ext cx="2853164" cy="2667942"/>
            <a:chOff x="183600" y="2626519"/>
            <a:chExt cx="3495252" cy="3084900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83600" y="3454957"/>
              <a:ext cx="1504788" cy="7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4923,736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74064" y="4170318"/>
              <a:ext cx="1504788" cy="7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dirty="0" smtClean="0"/>
                <a:t>4923,736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84931" y="2626519"/>
              <a:ext cx="1420071" cy="37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2021 год</a:t>
              </a:r>
              <a:endParaRPr lang="ru-RU" sz="1500" b="1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184931" y="4964076"/>
              <a:ext cx="1420071" cy="747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0,0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3200" y="5364215"/>
            <a:ext cx="886686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500" dirty="0">
                <a:solidFill>
                  <a:srgbClr val="1C1C0F"/>
                </a:solidFill>
              </a:rPr>
              <a:t>Принцип формирования и исполнения бюджета, который состоит в равновесии бюджетных расходов и источников их финансирования, называется </a:t>
            </a:r>
            <a:r>
              <a:rPr lang="ru-RU" sz="1500" b="1" i="1" dirty="0">
                <a:solidFill>
                  <a:srgbClr val="1C1C0F"/>
                </a:solidFill>
              </a:rPr>
              <a:t>сбалансированностью бюджета</a:t>
            </a:r>
            <a:r>
              <a:rPr lang="ru-RU" sz="1500" dirty="0">
                <a:solidFill>
                  <a:srgbClr val="1C1C0F"/>
                </a:solidFill>
              </a:rPr>
              <a:t>. </a:t>
            </a:r>
            <a:endParaRPr lang="ru-RU" sz="1500" dirty="0" smtClean="0">
              <a:solidFill>
                <a:srgbClr val="1C1C0F"/>
              </a:solidFill>
            </a:endParaRPr>
          </a:p>
          <a:p>
            <a:pPr indent="361950" algn="just"/>
            <a:r>
              <a:rPr lang="ru-RU" sz="1500" dirty="0" smtClean="0">
                <a:solidFill>
                  <a:srgbClr val="1C1C0F"/>
                </a:solidFill>
              </a:rPr>
              <a:t>Этот </a:t>
            </a:r>
            <a:r>
              <a:rPr lang="ru-RU" sz="1500" dirty="0">
                <a:solidFill>
                  <a:srgbClr val="1C1C0F"/>
                </a:solidFill>
              </a:rPr>
              <a:t>принцип даже при наличии бюджетного дефицита помогает удерживать баланс между объемом расходов и величиной бюджетных </a:t>
            </a:r>
            <a:r>
              <a:rPr lang="ru-RU" sz="1500" dirty="0" smtClean="0">
                <a:solidFill>
                  <a:srgbClr val="1C1C0F"/>
                </a:solidFill>
              </a:rPr>
              <a:t>поступлений.</a:t>
            </a:r>
          </a:p>
          <a:p>
            <a:pPr indent="361950" algn="just"/>
            <a:r>
              <a:rPr lang="ru-RU" sz="1500" dirty="0" smtClean="0">
                <a:solidFill>
                  <a:srgbClr val="1C1C0F"/>
                </a:solidFill>
              </a:rPr>
              <a:t>Источник </a:t>
            </a:r>
            <a:r>
              <a:rPr lang="ru-RU" sz="1500" dirty="0">
                <a:solidFill>
                  <a:srgbClr val="1C1C0F"/>
                </a:solidFill>
              </a:rPr>
              <a:t>покрытия дефицита бюджета – остатки средств бюджета предыдущего периода.</a:t>
            </a:r>
            <a:endParaRPr lang="ru-RU" sz="15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3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2091194" y="334800"/>
              <a:ext cx="495257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Сбалансированность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76000" y="1088740"/>
            <a:ext cx="7970400" cy="972060"/>
            <a:chOff x="576000" y="1088740"/>
            <a:chExt cx="7970400" cy="97206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65600" y="1088740"/>
              <a:ext cx="2080800" cy="432000"/>
              <a:chOff x="-4744035" y="2125375"/>
              <a:chExt cx="2080800" cy="432000"/>
            </a:xfrm>
          </p:grpSpPr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-4744035" y="2125375"/>
                <a:ext cx="2080800" cy="432000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0" name="Прямоугольник 89"/>
              <p:cNvSpPr/>
              <p:nvPr/>
            </p:nvSpPr>
            <p:spPr>
              <a:xfrm>
                <a:off x="-4712990" y="2170380"/>
                <a:ext cx="2035795" cy="3231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>
                    <a:solidFill>
                      <a:schemeClr val="bg1"/>
                    </a:solidFill>
                  </a:rPr>
                  <a:t>Расходы </a:t>
                </a:r>
                <a:r>
                  <a:rPr lang="en-US" sz="1500" b="1" i="1" dirty="0" smtClean="0"/>
                  <a:t>&gt; </a:t>
                </a:r>
                <a:r>
                  <a:rPr lang="ru-RU" sz="1500" b="1" dirty="0" smtClean="0">
                    <a:solidFill>
                      <a:schemeClr val="bg1"/>
                    </a:solidFill>
                  </a:rPr>
                  <a:t>Доход</a:t>
                </a:r>
                <a:r>
                  <a:rPr lang="ru-RU" sz="1500" b="1" dirty="0">
                    <a:solidFill>
                      <a:schemeClr val="bg1"/>
                    </a:solidFill>
                  </a:rPr>
                  <a:t>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6465600" y="1628800"/>
              <a:ext cx="2080800" cy="432000"/>
              <a:chOff x="-654155" y="3182643"/>
              <a:chExt cx="2080800" cy="432000"/>
            </a:xfrm>
          </p:grpSpPr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-654155" y="3182643"/>
                <a:ext cx="2080800" cy="432000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2" name="Прямоугольник 91"/>
              <p:cNvSpPr/>
              <p:nvPr/>
            </p:nvSpPr>
            <p:spPr>
              <a:xfrm>
                <a:off x="-623110" y="3227648"/>
                <a:ext cx="2035795" cy="3231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Расходы </a:t>
                </a:r>
                <a:r>
                  <a:rPr lang="en-US" sz="1500" b="1" i="1" dirty="0" smtClean="0"/>
                  <a:t>&lt;</a:t>
                </a:r>
                <a:r>
                  <a:rPr lang="ru-RU" sz="1500" b="1" i="1" dirty="0" smtClean="0"/>
                  <a:t> </a:t>
                </a:r>
                <a:r>
                  <a:rPr lang="ru-RU" sz="1500" b="1" dirty="0" smtClean="0">
                    <a:solidFill>
                      <a:schemeClr val="bg1"/>
                    </a:solidFill>
                  </a:rPr>
                  <a:t>Доходы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987087" y="1401400"/>
              <a:ext cx="3603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000"/>
                <a:t>=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161462" y="1388700"/>
              <a:ext cx="358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000" dirty="0"/>
                <a:t>-</a:t>
              </a:r>
            </a:p>
          </p:txBody>
        </p:sp>
        <p:sp>
          <p:nvSpPr>
            <p:cNvPr id="25" name="Двойная стрелка влево/вправо 24"/>
            <p:cNvSpPr/>
            <p:nvPr/>
          </p:nvSpPr>
          <p:spPr>
            <a:xfrm>
              <a:off x="5925600" y="1191850"/>
              <a:ext cx="522000" cy="238125"/>
            </a:xfrm>
            <a:prstGeom prst="leftRightArrow">
              <a:avLst/>
            </a:prstGeom>
            <a:gradFill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5400000" scaled="0"/>
            </a:gra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Двойная стрелка влево/вправо 25"/>
            <p:cNvSpPr/>
            <p:nvPr/>
          </p:nvSpPr>
          <p:spPr>
            <a:xfrm>
              <a:off x="5925600" y="1727940"/>
              <a:ext cx="522000" cy="237600"/>
            </a:xfrm>
            <a:prstGeom prst="leftRightArrow">
              <a:avLst/>
            </a:prstGeom>
            <a:gradFill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5400000" scaled="0"/>
            </a:gra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76000" y="1357200"/>
              <a:ext cx="1584000" cy="432000"/>
              <a:chOff x="522000" y="1357200"/>
              <a:chExt cx="1584000" cy="432000"/>
            </a:xfrm>
          </p:grpSpPr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522000" y="1357200"/>
                <a:ext cx="1584000" cy="432000"/>
              </a:xfrm>
              <a:prstGeom prst="roundRect">
                <a:avLst/>
              </a:prstGeom>
              <a:solidFill>
                <a:srgbClr val="00206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Прямоугольник 81"/>
              <p:cNvSpPr/>
              <p:nvPr/>
            </p:nvSpPr>
            <p:spPr>
              <a:xfrm>
                <a:off x="611560" y="1422000"/>
                <a:ext cx="1403428" cy="323165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Доходы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2420755" y="1357200"/>
              <a:ext cx="1584000" cy="432000"/>
              <a:chOff x="2771800" y="2213865"/>
              <a:chExt cx="1584000" cy="432000"/>
            </a:xfrm>
          </p:grpSpPr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2771800" y="2213865"/>
                <a:ext cx="1584000" cy="432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Прямоугольник 83"/>
              <p:cNvSpPr/>
              <p:nvPr/>
            </p:nvSpPr>
            <p:spPr>
              <a:xfrm>
                <a:off x="2771800" y="2278800"/>
                <a:ext cx="1584000" cy="32316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Расходы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4320000" y="1134000"/>
              <a:ext cx="1584000" cy="900000"/>
              <a:chOff x="3367200" y="2303875"/>
              <a:chExt cx="1584000" cy="900000"/>
            </a:xfrm>
          </p:grpSpPr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3367200" y="2303875"/>
                <a:ext cx="1584000" cy="900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6" name="Прямоугольник 85"/>
              <p:cNvSpPr/>
              <p:nvPr/>
            </p:nvSpPr>
            <p:spPr>
              <a:xfrm>
                <a:off x="3367200" y="2376000"/>
                <a:ext cx="1580400" cy="78483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Дефицит</a:t>
                </a:r>
              </a:p>
              <a:p>
                <a:pPr lvl="0" algn="ctr"/>
                <a:r>
                  <a:rPr lang="ru-RU" sz="1500" b="1" i="1" dirty="0" smtClean="0"/>
                  <a:t>или</a:t>
                </a:r>
              </a:p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Профицит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14000" y="2708920"/>
            <a:ext cx="8316000" cy="1371600"/>
            <a:chOff x="414000" y="2708920"/>
            <a:chExt cx="8316000" cy="1371600"/>
          </a:xfrm>
        </p:grpSpPr>
        <p:sp>
          <p:nvSpPr>
            <p:cNvPr id="4" name="object 2"/>
            <p:cNvSpPr>
              <a:spLocks noChangeArrowheads="1"/>
            </p:cNvSpPr>
            <p:nvPr/>
          </p:nvSpPr>
          <p:spPr bwMode="auto">
            <a:xfrm>
              <a:off x="414000" y="2708920"/>
              <a:ext cx="8316000" cy="1371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" name="object 5"/>
            <p:cNvSpPr txBox="1">
              <a:spLocks noChangeArrowheads="1"/>
            </p:cNvSpPr>
            <p:nvPr/>
          </p:nvSpPr>
          <p:spPr bwMode="auto">
            <a:xfrm>
              <a:off x="414000" y="2888940"/>
              <a:ext cx="8316000" cy="105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2700" indent="-127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ДОХОДЫ </a:t>
              </a: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БЮДЖЕТА</a:t>
              </a:r>
            </a:p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ПОСЕЛЕНИЯ</a:t>
              </a:r>
              <a:endPara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495" y="0"/>
            <a:ext cx="906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Нижнепронгенское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сельское поселение Николаевского муниципального района Хабаровского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8830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/>
        </p:nvSpPr>
        <p:spPr>
          <a:xfrm>
            <a:off x="2152297" y="2815173"/>
            <a:ext cx="792480" cy="792000"/>
          </a:xfrm>
          <a:custGeom>
            <a:avLst/>
            <a:gdLst/>
            <a:ahLst/>
            <a:cxnLst/>
            <a:rect l="l" t="t" r="r" b="b"/>
            <a:pathLst>
              <a:path w="792480" h="900430">
                <a:moveTo>
                  <a:pt x="0" y="504063"/>
                </a:moveTo>
                <a:lnTo>
                  <a:pt x="198056" y="504063"/>
                </a:lnTo>
                <a:lnTo>
                  <a:pt x="198056" y="0"/>
                </a:lnTo>
                <a:lnTo>
                  <a:pt x="594169" y="0"/>
                </a:lnTo>
                <a:lnTo>
                  <a:pt x="594169" y="504063"/>
                </a:lnTo>
                <a:lnTo>
                  <a:pt x="792162" y="504063"/>
                </a:lnTo>
                <a:lnTo>
                  <a:pt x="396049" y="900049"/>
                </a:lnTo>
                <a:lnTo>
                  <a:pt x="0" y="504063"/>
                </a:lnTo>
                <a:close/>
              </a:path>
            </a:pathLst>
          </a:custGeom>
          <a:solidFill>
            <a:srgbClr val="DCE6F2"/>
          </a:solidFill>
          <a:ln w="25400">
            <a:solidFill>
              <a:srgbClr val="2787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6822250" y="2835471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863600" h="900430">
                <a:moveTo>
                  <a:pt x="0" y="390016"/>
                </a:moveTo>
                <a:lnTo>
                  <a:pt x="215900" y="390016"/>
                </a:lnTo>
                <a:lnTo>
                  <a:pt x="215900" y="0"/>
                </a:lnTo>
                <a:lnTo>
                  <a:pt x="647700" y="0"/>
                </a:lnTo>
                <a:lnTo>
                  <a:pt x="647700" y="390016"/>
                </a:lnTo>
                <a:lnTo>
                  <a:pt x="863600" y="390016"/>
                </a:lnTo>
                <a:lnTo>
                  <a:pt x="431800" y="900049"/>
                </a:lnTo>
                <a:lnTo>
                  <a:pt x="0" y="39001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439194" y="1140781"/>
            <a:ext cx="2289326" cy="171019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Скругленный прямоугольник 4"/>
          <p:cNvSpPr/>
          <p:nvPr/>
        </p:nvSpPr>
        <p:spPr>
          <a:xfrm>
            <a:off x="1511659" y="1628799"/>
            <a:ext cx="2070231" cy="72212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</a:t>
            </a:r>
            <a:endParaRPr lang="ru-RU" sz="20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Скругленный прямоугольник 6"/>
          <p:cNvSpPr/>
          <p:nvPr/>
        </p:nvSpPr>
        <p:spPr>
          <a:xfrm>
            <a:off x="3477922" y="1538790"/>
            <a:ext cx="2173482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endPara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417205" y="1134764"/>
            <a:ext cx="2078795" cy="171019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Скругленный прямоугольник 8"/>
          <p:cNvSpPr/>
          <p:nvPr/>
        </p:nvSpPr>
        <p:spPr>
          <a:xfrm>
            <a:off x="6308837" y="1544765"/>
            <a:ext cx="2282036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</a:t>
            </a:r>
            <a:endPara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4537" y="3607173"/>
            <a:ext cx="2662378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787A0"/>
            </a:solidFill>
          </a:ln>
        </p:spPr>
        <p:txBody>
          <a:bodyPr wrap="square" anchor="t">
            <a:spAutoFit/>
          </a:bodyPr>
          <a:lstStyle/>
          <a:p>
            <a:pPr marL="12700" algn="ctr" defTabSz="360000">
              <a:lnSpc>
                <a:spcPct val="100000"/>
              </a:lnSpc>
            </a:pPr>
            <a:r>
              <a:rPr lang="ru-RU" sz="1200" b="1" i="1" dirty="0">
                <a:latin typeface="Arial"/>
                <a:cs typeface="Arial"/>
              </a:rPr>
              <a:t>Поступления от уплаты налогов, установленных Налоговым кодексом </a:t>
            </a:r>
            <a:r>
              <a:rPr lang="ru-RU" sz="1200" b="1" i="1" dirty="0" smtClean="0">
                <a:latin typeface="Arial"/>
                <a:cs typeface="Arial"/>
              </a:rPr>
              <a:t>РФ: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налог на доходы физических лиц;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акцизы</a:t>
            </a:r>
            <a:r>
              <a:rPr lang="ru-RU" sz="1200" dirty="0">
                <a:latin typeface="Arial"/>
                <a:cs typeface="Arial"/>
              </a:rPr>
              <a:t>;</a:t>
            </a: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>
                <a:cs typeface="Arial" charset="0"/>
              </a:rPr>
              <a:t>налог , взимаемый в связи с применением упрощенной системой налогообложения</a:t>
            </a:r>
            <a:r>
              <a:rPr lang="ru-RU" altLang="ru-RU" sz="1200" dirty="0" smtClean="0">
                <a:cs typeface="Arial" charset="0"/>
              </a:rPr>
              <a:t>;</a:t>
            </a: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>
                <a:cs typeface="Arial" charset="0"/>
              </a:rPr>
              <a:t>е</a:t>
            </a:r>
            <a:r>
              <a:rPr lang="ru-RU" altLang="ru-RU" sz="1200" dirty="0" smtClean="0">
                <a:cs typeface="Arial" charset="0"/>
              </a:rPr>
              <a:t>диный сельскохозяйственный налог;</a:t>
            </a:r>
            <a:endParaRPr lang="en-US" altLang="ru-RU" sz="1200" dirty="0" smtClean="0">
              <a:cs typeface="Arial" charset="0"/>
            </a:endParaRP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алог на имущество физических лиц;</a:t>
            </a:r>
          </a:p>
          <a:p>
            <a:pPr marL="184785" marR="6350" indent="-172085"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 smtClean="0">
                <a:cs typeface="Arial" charset="0"/>
              </a:rPr>
              <a:t>транспортный </a:t>
            </a:r>
            <a:r>
              <a:rPr lang="ru-RU" altLang="ru-RU" sz="1200" dirty="0">
                <a:cs typeface="Arial" charset="0"/>
              </a:rPr>
              <a:t>налог;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земельный налог;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>
                <a:latin typeface="Arial"/>
                <a:cs typeface="Arial"/>
              </a:rPr>
              <a:t>государственная пошлина.</a:t>
            </a:r>
            <a:endParaRPr lang="ru-RU" sz="1200" dirty="0" smtClean="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37185" y="3607173"/>
            <a:ext cx="253797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дотации из бюджета Николаевского муниципального района и бюджета  Хабаровского края;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субвенции из федерального бюджета </a:t>
            </a:r>
            <a:r>
              <a:rPr lang="ru-RU" altLang="ru-RU" sz="1200" dirty="0" smtClean="0"/>
              <a:t>и (или) </a:t>
            </a:r>
            <a:r>
              <a:rPr lang="ru-RU" altLang="ru-RU" sz="1200" dirty="0"/>
              <a:t>из бюджета Хабаровского края;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иные межбюджетные трансферты из других бюджетов бюджетной системы Российской Федерации;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безвозмездные поступления от физических и юридических лиц, в том числе добровольные пожертвования.</a:t>
            </a:r>
            <a:endParaRPr lang="ru-RU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0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1383119" y="334800"/>
              <a:ext cx="6368731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Структура доходов </a:t>
              </a: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3952537" y="1089760"/>
            <a:ext cx="2014618" cy="177549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bject 4"/>
          <p:cNvSpPr/>
          <p:nvPr/>
        </p:nvSpPr>
        <p:spPr>
          <a:xfrm>
            <a:off x="4560395" y="2865252"/>
            <a:ext cx="792480" cy="792000"/>
          </a:xfrm>
          <a:custGeom>
            <a:avLst/>
            <a:gdLst/>
            <a:ahLst/>
            <a:cxnLst/>
            <a:rect l="l" t="t" r="r" b="b"/>
            <a:pathLst>
              <a:path w="792480" h="900430">
                <a:moveTo>
                  <a:pt x="0" y="504063"/>
                </a:moveTo>
                <a:lnTo>
                  <a:pt x="198056" y="504063"/>
                </a:lnTo>
                <a:lnTo>
                  <a:pt x="198056" y="0"/>
                </a:lnTo>
                <a:lnTo>
                  <a:pt x="594169" y="0"/>
                </a:lnTo>
                <a:lnTo>
                  <a:pt x="594169" y="504063"/>
                </a:lnTo>
                <a:lnTo>
                  <a:pt x="792162" y="504063"/>
                </a:lnTo>
                <a:lnTo>
                  <a:pt x="396049" y="900049"/>
                </a:lnTo>
                <a:lnTo>
                  <a:pt x="0" y="504063"/>
                </a:lnTo>
                <a:close/>
              </a:path>
            </a:pathLst>
          </a:custGeom>
          <a:solidFill>
            <a:srgbClr val="DCE6F2"/>
          </a:solidFill>
          <a:ln w="25400">
            <a:solidFill>
              <a:srgbClr val="92D05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3952537" y="3593828"/>
            <a:ext cx="2104628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D700"/>
            </a:solidFill>
          </a:ln>
        </p:spPr>
        <p:txBody>
          <a:bodyPr wrap="square" anchor="t">
            <a:spAutoFit/>
          </a:bodyPr>
          <a:lstStyle/>
          <a:p>
            <a:pPr indent="12700" algn="ctr" defTabSz="360000" eaLnBrk="1" hangingPunct="1"/>
            <a:r>
              <a:rPr lang="ru-RU" sz="1200" b="1" i="1" dirty="0">
                <a:latin typeface="Arial"/>
                <a:cs typeface="Arial"/>
              </a:rPr>
              <a:t>Пл</a:t>
            </a:r>
            <a:r>
              <a:rPr lang="ru-RU" sz="1200" b="1" i="1" spc="-45" dirty="0">
                <a:latin typeface="Arial"/>
                <a:cs typeface="Arial"/>
              </a:rPr>
              <a:t>а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spc="-15" dirty="0">
                <a:latin typeface="Arial"/>
                <a:cs typeface="Arial"/>
              </a:rPr>
              <a:t>е</a:t>
            </a:r>
            <a:r>
              <a:rPr lang="ru-RU" sz="1200" b="1" i="1" dirty="0">
                <a:latin typeface="Arial"/>
                <a:cs typeface="Arial"/>
              </a:rPr>
              <a:t>ж</a:t>
            </a:r>
            <a:r>
              <a:rPr lang="ru-RU" sz="1200" b="1" i="1" spc="-10" dirty="0">
                <a:latin typeface="Arial"/>
                <a:cs typeface="Arial"/>
              </a:rPr>
              <a:t>и</a:t>
            </a:r>
            <a:r>
              <a:rPr lang="ru-RU" sz="1200" b="1" i="1" dirty="0">
                <a:latin typeface="Arial"/>
                <a:cs typeface="Arial"/>
              </a:rPr>
              <a:t>,</a:t>
            </a:r>
            <a:r>
              <a:rPr lang="ru-RU" sz="1200" b="1" i="1" spc="-15" dirty="0">
                <a:latin typeface="Arial"/>
                <a:cs typeface="Arial"/>
              </a:rPr>
              <a:t> </a:t>
            </a:r>
            <a:r>
              <a:rPr lang="ru-RU" sz="1200" b="1" i="1" spc="-30" dirty="0">
                <a:latin typeface="Arial"/>
                <a:cs typeface="Arial"/>
              </a:rPr>
              <a:t>у</a:t>
            </a:r>
            <a:r>
              <a:rPr lang="ru-RU" sz="1200" b="1" i="1" dirty="0">
                <a:latin typeface="Arial"/>
                <a:cs typeface="Arial"/>
              </a:rPr>
              <a:t>с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dirty="0">
                <a:latin typeface="Arial"/>
                <a:cs typeface="Arial"/>
              </a:rPr>
              <a:t>ано</a:t>
            </a:r>
            <a:r>
              <a:rPr lang="ru-RU" sz="1200" b="1" i="1" spc="-40" dirty="0">
                <a:latin typeface="Arial"/>
                <a:cs typeface="Arial"/>
              </a:rPr>
              <a:t>в</a:t>
            </a:r>
            <a:r>
              <a:rPr lang="ru-RU" sz="1200" b="1" i="1" dirty="0">
                <a:latin typeface="Arial"/>
                <a:cs typeface="Arial"/>
              </a:rPr>
              <a:t>лен</a:t>
            </a:r>
            <a:r>
              <a:rPr lang="ru-RU" sz="1200" b="1" i="1" spc="5" dirty="0">
                <a:latin typeface="Arial"/>
                <a:cs typeface="Arial"/>
              </a:rPr>
              <a:t>н</a:t>
            </a:r>
            <a:r>
              <a:rPr lang="ru-RU" sz="1200" b="1" i="1" dirty="0">
                <a:latin typeface="Arial"/>
                <a:cs typeface="Arial"/>
              </a:rPr>
              <a:t>ые за</a:t>
            </a:r>
            <a:r>
              <a:rPr lang="ru-RU" sz="1200" b="1" i="1" spc="5" dirty="0">
                <a:latin typeface="Arial"/>
                <a:cs typeface="Arial"/>
              </a:rPr>
              <a:t>к</a:t>
            </a:r>
            <a:r>
              <a:rPr lang="ru-RU" sz="1200" b="1" i="1" dirty="0">
                <a:latin typeface="Arial"/>
                <a:cs typeface="Arial"/>
              </a:rPr>
              <a:t>он</a:t>
            </a:r>
            <a:r>
              <a:rPr lang="ru-RU" sz="1200" b="1" i="1" spc="-40" dirty="0">
                <a:latin typeface="Arial"/>
                <a:cs typeface="Arial"/>
              </a:rPr>
              <a:t>о</a:t>
            </a:r>
            <a:r>
              <a:rPr lang="ru-RU" sz="1200" b="1" i="1" dirty="0">
                <a:latin typeface="Arial"/>
                <a:cs typeface="Arial"/>
              </a:rPr>
              <a:t>д</a:t>
            </a:r>
            <a:r>
              <a:rPr lang="ru-RU" sz="1200" b="1" i="1" spc="-40" dirty="0">
                <a:latin typeface="Arial"/>
                <a:cs typeface="Arial"/>
              </a:rPr>
              <a:t>а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spc="-65" dirty="0">
                <a:latin typeface="Arial"/>
                <a:cs typeface="Arial"/>
              </a:rPr>
              <a:t>е</a:t>
            </a:r>
            <a:r>
              <a:rPr lang="ru-RU" sz="1200" b="1" i="1" dirty="0">
                <a:latin typeface="Arial"/>
                <a:cs typeface="Arial"/>
              </a:rPr>
              <a:t>ль</a:t>
            </a:r>
            <a:r>
              <a:rPr lang="ru-RU" sz="1200" b="1" i="1" spc="-10" dirty="0">
                <a:latin typeface="Arial"/>
                <a:cs typeface="Arial"/>
              </a:rPr>
              <a:t>ст</a:t>
            </a:r>
            <a:r>
              <a:rPr lang="ru-RU" sz="1200" b="1" i="1" spc="-15" dirty="0">
                <a:latin typeface="Arial"/>
                <a:cs typeface="Arial"/>
              </a:rPr>
              <a:t>в</a:t>
            </a:r>
            <a:r>
              <a:rPr lang="ru-RU" sz="1200" b="1" i="1" dirty="0">
                <a:latin typeface="Arial"/>
                <a:cs typeface="Arial"/>
              </a:rPr>
              <a:t>ом </a:t>
            </a:r>
            <a:r>
              <a:rPr lang="ru-RU" sz="1200" b="1" i="1" spc="-65" dirty="0">
                <a:latin typeface="Arial"/>
                <a:cs typeface="Arial"/>
              </a:rPr>
              <a:t>РФ</a:t>
            </a:r>
            <a:r>
              <a:rPr lang="ru-RU" sz="1200" b="1" i="1" dirty="0">
                <a:latin typeface="Arial"/>
                <a:cs typeface="Arial"/>
              </a:rPr>
              <a:t>:</a:t>
            </a:r>
            <a:endParaRPr lang="ru-RU" sz="1200" dirty="0">
              <a:latin typeface="Arial"/>
              <a:cs typeface="Arial"/>
            </a:endParaRPr>
          </a:p>
          <a:p>
            <a:pPr marL="184150" marR="54610" indent="-171450">
              <a:lnSpc>
                <a:spcPct val="100000"/>
              </a:lnSpc>
              <a:buFont typeface="Arial"/>
              <a:buChar char="-"/>
            </a:pPr>
            <a:r>
              <a:rPr lang="ru-RU" sz="1200" dirty="0" smtClean="0">
                <a:latin typeface="Arial"/>
                <a:cs typeface="Arial"/>
              </a:rPr>
              <a:t>прочие </a:t>
            </a:r>
            <a:r>
              <a:rPr lang="ru-RU" sz="1200" dirty="0">
                <a:latin typeface="Arial"/>
                <a:cs typeface="Arial"/>
              </a:rPr>
              <a:t>поступления от использования имущества.</a:t>
            </a: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endParaRPr lang="ru-RU" sz="1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2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1002968" y="423536"/>
              <a:ext cx="7140095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Налоговые и неналоговые</a:t>
              </a:r>
              <a:r>
                <a:rPr lang="ru-RU" sz="2300" b="1" i="1" spc="-4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ис</a:t>
              </a:r>
              <a:r>
                <a:rPr lang="ru-RU" sz="2300" b="1" i="1" spc="-6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5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чни</a:t>
              </a:r>
              <a:r>
                <a:rPr lang="ru-RU" sz="2300" b="1" i="1" spc="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 д</a:t>
              </a:r>
              <a:r>
                <a:rPr lang="ru-RU" sz="2300" b="1" i="1" spc="-5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ох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ю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3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ж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е</a:t>
              </a:r>
              <a:r>
                <a:rPr lang="ru-RU" sz="2300" b="1" i="1" spc="-3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025814" y="2108010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15005"/>
              </p:ext>
            </p:extLst>
          </p:nvPr>
        </p:nvGraphicFramePr>
        <p:xfrm>
          <a:off x="109801" y="2401119"/>
          <a:ext cx="8872689" cy="3258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908"/>
                <a:gridCol w="6260538"/>
                <a:gridCol w="720081"/>
                <a:gridCol w="720081"/>
                <a:gridCol w="720081"/>
              </a:tblGrid>
              <a:tr h="559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3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 всего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1257,276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1295,825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1334,703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1157,276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1195,825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1234,703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188,824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194,489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197,406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Доходы от уплаты акцизов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355,952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368,766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382,779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8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43,000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44,548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46,241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3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372,900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386,324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401,005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3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25,900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26,884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3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Транспортный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114,000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118,104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122,592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Госпошлина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2,600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2,694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2,796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поступления от использования имущества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6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Группа 96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0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510201" y="423536"/>
              <a:ext cx="8125622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spc="4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налоговых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2019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2020-2021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8" name="Диаграмма 97"/>
          <p:cNvGraphicFramePr/>
          <p:nvPr>
            <p:extLst>
              <p:ext uri="{D42A27DB-BD31-4B8C-83A1-F6EECF244321}">
                <p14:modId xmlns:p14="http://schemas.microsoft.com/office/powerpoint/2010/main" val="1553502042"/>
              </p:ext>
            </p:extLst>
          </p:nvPr>
        </p:nvGraphicFramePr>
        <p:xfrm>
          <a:off x="216000" y="1362354"/>
          <a:ext cx="4357012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9" name="Прямоугольник 98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00" name="Диаграмма 99"/>
          <p:cNvGraphicFramePr/>
          <p:nvPr>
            <p:extLst>
              <p:ext uri="{D42A27DB-BD31-4B8C-83A1-F6EECF244321}">
                <p14:modId xmlns:p14="http://schemas.microsoft.com/office/powerpoint/2010/main" val="3573977531"/>
              </p:ext>
            </p:extLst>
          </p:nvPr>
        </p:nvGraphicFramePr>
        <p:xfrm>
          <a:off x="4730766" y="1372287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1" name="Диаграмма 100"/>
          <p:cNvGraphicFramePr/>
          <p:nvPr>
            <p:extLst>
              <p:ext uri="{D42A27DB-BD31-4B8C-83A1-F6EECF244321}">
                <p14:modId xmlns:p14="http://schemas.microsoft.com/office/powerpoint/2010/main" val="1907339148"/>
              </p:ext>
            </p:extLst>
          </p:nvPr>
        </p:nvGraphicFramePr>
        <p:xfrm>
          <a:off x="1793615" y="4090373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2" name="Таблица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909541"/>
              </p:ext>
            </p:extLst>
          </p:nvPr>
        </p:nvGraphicFramePr>
        <p:xfrm>
          <a:off x="6573435" y="4132238"/>
          <a:ext cx="2264426" cy="220757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1635"/>
                <a:gridCol w="1982791"/>
              </a:tblGrid>
              <a:tr h="223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 от уплаты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УСНО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ЕСХН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Имущество физических лиц</a:t>
                      </a:r>
                      <a:endParaRPr lang="ru-RU" sz="1100" dirty="0"/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Транспортный налог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Земельный налог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госпошлина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" name="Рисунок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290" y="4132238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4" name="Объект 103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Image" r:id="rId8" imgW="0" imgH="0" progId="Photoshop.Image.13">
                  <p:embed/>
                </p:oleObj>
              </mc:Choice>
              <mc:Fallback>
                <p:oleObj name="Image" r:id="rId8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Объект 104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Image" r:id="rId10" imgW="0" imgH="0" progId="Photoshop.Image.13">
                  <p:embed/>
                </p:oleObj>
              </mc:Choice>
              <mc:Fallback>
                <p:oleObj name="Image" r:id="rId10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" name="Рисунок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15" y="4420641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Рисунок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15" y="4695514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Рисунок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60" y="5565828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Рисунок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15" y="5830914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Рисунок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20" y="6077709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1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20" y="4946227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1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00D9C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15" y="5241979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Диаграмма 97"/>
          <p:cNvGraphicFramePr/>
          <p:nvPr>
            <p:extLst>
              <p:ext uri="{D42A27DB-BD31-4B8C-83A1-F6EECF244321}">
                <p14:modId xmlns:p14="http://schemas.microsoft.com/office/powerpoint/2010/main" val="2912929040"/>
              </p:ext>
            </p:extLst>
          </p:nvPr>
        </p:nvGraphicFramePr>
        <p:xfrm>
          <a:off x="216000" y="1411288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0" name="Прямоугольник 99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06" name="Диаграмма 105"/>
          <p:cNvGraphicFramePr/>
          <p:nvPr>
            <p:extLst>
              <p:ext uri="{D42A27DB-BD31-4B8C-83A1-F6EECF244321}">
                <p14:modId xmlns:p14="http://schemas.microsoft.com/office/powerpoint/2010/main" val="3637285581"/>
              </p:ext>
            </p:extLst>
          </p:nvPr>
        </p:nvGraphicFramePr>
        <p:xfrm>
          <a:off x="4797025" y="1411288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7" name="Диаграмма 106"/>
          <p:cNvGraphicFramePr/>
          <p:nvPr>
            <p:extLst>
              <p:ext uri="{D42A27DB-BD31-4B8C-83A1-F6EECF244321}">
                <p14:modId xmlns:p14="http://schemas.microsoft.com/office/powerpoint/2010/main" val="3692061507"/>
              </p:ext>
            </p:extLst>
          </p:nvPr>
        </p:nvGraphicFramePr>
        <p:xfrm>
          <a:off x="2331235" y="4062999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843572"/>
              </p:ext>
            </p:extLst>
          </p:nvPr>
        </p:nvGraphicFramePr>
        <p:xfrm>
          <a:off x="6687234" y="4104075"/>
          <a:ext cx="2252821" cy="38557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73933"/>
                <a:gridCol w="197888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поступления от использования имущества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4" name="Рисунок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1148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Image" r:id="rId7" imgW="0" imgH="0" progId="">
                  <p:embed/>
                </p:oleObj>
              </mc:Choice>
              <mc:Fallback>
                <p:oleObj name="Image" r:id="rId7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Image" r:id="rId9" imgW="0" imgH="0" progId="">
                  <p:embed/>
                </p:oleObj>
              </mc:Choice>
              <mc:Fallback>
                <p:oleObj name="Image" r:id="rId9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TextBox 110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10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333711" y="423536"/>
              <a:ext cx="847860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spc="4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неналоговых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19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2020-2021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75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874808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3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0299" y="334800"/>
              <a:ext cx="8914364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Безвозмездные поступления в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5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ох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ю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ж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е</a:t>
              </a:r>
              <a:r>
                <a:rPr lang="ru-RU" sz="2300" b="1" i="1" spc="-3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227693"/>
              </p:ext>
            </p:extLst>
          </p:nvPr>
        </p:nvGraphicFramePr>
        <p:xfrm>
          <a:off x="108432" y="2156157"/>
          <a:ext cx="8919065" cy="2979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271"/>
                <a:gridCol w="6507075"/>
                <a:gridCol w="652573"/>
                <a:gridCol w="652573"/>
                <a:gridCol w="652573"/>
              </a:tblGrid>
              <a:tr h="391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3609,75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3590,283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3589,033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491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бюджетам поселений на выравнивание бюджетной обеспеченности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316,640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303,300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302,050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68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на выравнивание бюджетной обеспеченности за счет средств краевого бюджета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6,100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6,350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6,590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0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на выравнивание бюджетной обеспеченности из средств районного фонда финансовой поддержки поселений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310,540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296,950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295,460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64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Субвенции бюджетам субъектов РФ и муниципальных образований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6,127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0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Субвенции бюджетам поселений на государственную регистрацию актов гражданского состояния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6,127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64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межбюджетные трансферты, передаваемые бюджетам поселений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3286,983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3286,983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3286,983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0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490707" y="423536"/>
              <a:ext cx="8164607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безвозмездных поступлений в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поселения</a:t>
              </a:r>
              <a:r>
                <a:rPr lang="ru-RU" sz="2300" b="1" i="1" spc="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2019 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2020-2021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3956292973"/>
              </p:ext>
            </p:extLst>
          </p:nvPr>
        </p:nvGraphicFramePr>
        <p:xfrm>
          <a:off x="224645" y="1232606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575132839"/>
              </p:ext>
            </p:extLst>
          </p:nvPr>
        </p:nvGraphicFramePr>
        <p:xfrm>
          <a:off x="4728861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3205577741"/>
              </p:ext>
            </p:extLst>
          </p:nvPr>
        </p:nvGraphicFramePr>
        <p:xfrm>
          <a:off x="2331235" y="4102298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44837"/>
              </p:ext>
            </p:extLst>
          </p:nvPr>
        </p:nvGraphicFramePr>
        <p:xfrm>
          <a:off x="6597225" y="4824155"/>
          <a:ext cx="2418665" cy="92913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4987"/>
                <a:gridCol w="211367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трансферты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" name="Рисунок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87511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14514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45422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</p:spTree>
    <p:extLst>
      <p:ext uri="{BB962C8B-B14F-4D97-AF65-F5344CB8AC3E}">
        <p14:creationId xmlns:p14="http://schemas.microsoft.com/office/powerpoint/2010/main" val="21299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8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5" name="object 5"/>
            <p:cNvSpPr txBox="1"/>
            <p:nvPr/>
          </p:nvSpPr>
          <p:spPr>
            <a:xfrm>
              <a:off x="90488" y="457200"/>
              <a:ext cx="8928100" cy="72327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Бюджет </a:t>
              </a:r>
              <a:r>
                <a:rPr lang="ru-RU" sz="2300" b="1" i="1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Нижнепронгенского</a:t>
              </a: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сельского поселения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 2019 г. и плановый период 2020-2021 гг.</a:t>
              </a:r>
              <a:endParaRPr sz="2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6148" name="object 6"/>
          <p:cNvSpPr>
            <a:spLocks noChangeArrowheads="1"/>
          </p:cNvSpPr>
          <p:nvPr/>
        </p:nvSpPr>
        <p:spPr bwMode="auto">
          <a:xfrm>
            <a:off x="36513" y="1447800"/>
            <a:ext cx="9070975" cy="1676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49" name="object 7"/>
          <p:cNvSpPr txBox="1">
            <a:spLocks noChangeArrowheads="1"/>
          </p:cNvSpPr>
          <p:nvPr/>
        </p:nvSpPr>
        <p:spPr bwMode="auto">
          <a:xfrm>
            <a:off x="90488" y="3200400"/>
            <a:ext cx="8928100" cy="332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921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34988" eaLnBrk="1" hangingPunct="1">
              <a:lnSpc>
                <a:spcPts val="2163"/>
              </a:lnSpc>
              <a:defRPr/>
            </a:pPr>
            <a:r>
              <a:rPr lang="ru-RU" altLang="ru-RU" b="1" i="1" dirty="0" smtClean="0">
                <a:solidFill>
                  <a:prstClr val="black"/>
                </a:solidFill>
                <a:latin typeface="Arial" charset="0"/>
              </a:rPr>
              <a:t>Цель создания: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	О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знакомление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граждан с основными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положениями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Совета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депутатов </a:t>
            </a:r>
            <a:r>
              <a:rPr lang="ru-RU" alt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Нижнепронгенского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поселения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20.12.2018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6-16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«О бюджете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Нижнепронгенского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сельского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поселения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 и плановый период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2021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годов»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 eaLnBrk="1" hangingPunct="1">
              <a:defRPr/>
            </a:pPr>
            <a:endParaRPr lang="ru-RU" altLang="ru-RU" sz="1000" b="1" dirty="0">
              <a:solidFill>
                <a:prstClr val="black"/>
              </a:solidFill>
              <a:latin typeface="Arial" charset="0"/>
            </a:endParaRPr>
          </a:p>
          <a:p>
            <a:pPr marL="534988" eaLnBrk="1" hangingPunct="1">
              <a:defRPr/>
            </a:pPr>
            <a:r>
              <a:rPr lang="ru-RU" altLang="ru-RU" b="1" i="1" dirty="0">
                <a:solidFill>
                  <a:prstClr val="black"/>
                </a:solidFill>
                <a:latin typeface="Arial" charset="0"/>
              </a:rPr>
              <a:t>Структура </a:t>
            </a:r>
            <a:r>
              <a:rPr lang="ru-RU" altLang="ru-RU" b="1" i="1" dirty="0" smtClean="0">
                <a:solidFill>
                  <a:prstClr val="black"/>
                </a:solidFill>
                <a:latin typeface="Arial" charset="0"/>
              </a:rPr>
              <a:t>отчета:</a:t>
            </a:r>
            <a:endParaRPr lang="ru-RU" altLang="ru-RU" i="1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Вводная часть 		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3-11</a:t>
            </a: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Сбалансированность бюджета поселения 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12</a:t>
            </a: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Доходы бюджета поселения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charset="0"/>
              </a:rPr>
              <a:t>13-20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Расходы бюджета поселения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charset="0"/>
              </a:rPr>
              <a:t>21-27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38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Заключительная часть 	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charset="0"/>
              </a:rPr>
              <a:t>28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ru-RU" altLang="ru-RU" sz="16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3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1313528" y="424800"/>
              <a:ext cx="651896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2019 г.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2020-2021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939877357"/>
              </p:ext>
            </p:extLst>
          </p:nvPr>
        </p:nvGraphicFramePr>
        <p:xfrm>
          <a:off x="22245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1306252215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230503765"/>
              </p:ext>
            </p:extLst>
          </p:nvPr>
        </p:nvGraphicFramePr>
        <p:xfrm>
          <a:off x="2331235" y="4104075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530208"/>
              </p:ext>
            </p:extLst>
          </p:nvPr>
        </p:nvGraphicFramePr>
        <p:xfrm>
          <a:off x="6597225" y="4869160"/>
          <a:ext cx="2418665" cy="101701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4987"/>
                <a:gridCol w="211367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Неналоговые доходы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2" name="Рисунок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2292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Image" r:id="rId8" imgW="0" imgH="0" progId="Photoshop.Image.13">
                  <p:embed/>
                </p:oleObj>
              </mc:Choice>
              <mc:Fallback>
                <p:oleObj name="Image" r:id="rId8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Объект 53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Image" r:id="rId10" imgW="0" imgH="0" progId="Photoshop.Image.13">
                  <p:embed/>
                </p:oleObj>
              </mc:Choice>
              <mc:Fallback>
                <p:oleObj name="Image" r:id="rId10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Рисунок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9212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 noChangeArrowheads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60067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14000" y="2708920"/>
            <a:ext cx="8316000" cy="1371600"/>
            <a:chOff x="414000" y="2708920"/>
            <a:chExt cx="8316000" cy="1371600"/>
          </a:xfrm>
        </p:grpSpPr>
        <p:sp>
          <p:nvSpPr>
            <p:cNvPr id="5" name="object 2"/>
            <p:cNvSpPr>
              <a:spLocks noChangeArrowheads="1"/>
            </p:cNvSpPr>
            <p:nvPr/>
          </p:nvSpPr>
          <p:spPr bwMode="auto">
            <a:xfrm>
              <a:off x="414000" y="2708920"/>
              <a:ext cx="8316000" cy="1371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object 5"/>
            <p:cNvSpPr txBox="1">
              <a:spLocks noChangeArrowheads="1"/>
            </p:cNvSpPr>
            <p:nvPr/>
          </p:nvSpPr>
          <p:spPr bwMode="auto">
            <a:xfrm>
              <a:off x="414000" y="2888940"/>
              <a:ext cx="8316000" cy="105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2700" indent="-127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РАСХОДЫ</a:t>
              </a:r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БЮДЖЕТА</a:t>
              </a:r>
            </a:p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ПОСЕЛЕНИЯ</a:t>
              </a:r>
              <a:endPara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495" y="0"/>
            <a:ext cx="906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Нижнепронгенское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сельское поселение Николаевского муниципального района Хабаровского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9562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3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1011815" y="423536"/>
              <a:ext cx="7122398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Классификация расх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разделам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06515" y="4139495"/>
            <a:ext cx="8721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500" dirty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  <a:p>
            <a:pPr indent="361950">
              <a:defRPr/>
            </a:pPr>
            <a:r>
              <a:rPr lang="ru-RU" altLang="ru-RU" sz="1500" dirty="0">
                <a:latin typeface="Times New Roman" pitchFamily="18" charset="0"/>
              </a:rPr>
              <a:t>Например, в составе раздела «Жилищно-коммунальное хозяйство», в том числе, выделяются: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жилищное хозяйство; 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 smtClean="0">
                <a:latin typeface="Times New Roman" pitchFamily="18" charset="0"/>
              </a:rPr>
              <a:t> благоустройство</a:t>
            </a:r>
            <a:r>
              <a:rPr lang="ru-RU" altLang="ru-RU" sz="1500" dirty="0">
                <a:latin typeface="Times New Roman" pitchFamily="18" charset="0"/>
              </a:rPr>
              <a:t>;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другие вопросы в области жилищно-коммунального хозяйства.</a:t>
            </a:r>
          </a:p>
          <a:p>
            <a:pPr indent="361950">
              <a:defRPr/>
            </a:pPr>
            <a:r>
              <a:rPr lang="ru-RU" altLang="ru-RU" sz="1500" dirty="0">
                <a:latin typeface="Times New Roman" pitchFamily="18" charset="0"/>
              </a:rPr>
              <a:t>Полный перечень разделов и подразделов классификации расходов бюджетов приведен в статье 21 Бюджетного кодекса Российской Федерации.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916343" y="1815658"/>
            <a:ext cx="7217870" cy="2005463"/>
            <a:chOff x="630000" y="1021831"/>
            <a:chExt cx="6690437" cy="2005463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630000" y="1098916"/>
              <a:ext cx="1080000" cy="1928377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рямоугольник 37"/>
            <p:cNvSpPr/>
            <p:nvPr/>
          </p:nvSpPr>
          <p:spPr>
            <a:xfrm>
              <a:off x="630000" y="2063106"/>
              <a:ext cx="1080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Общегосудар-ственные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вопросы</a:t>
              </a:r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315" y="1427141"/>
              <a:ext cx="495238" cy="546032"/>
            </a:xfrm>
            <a:prstGeom prst="rect">
              <a:avLst/>
            </a:prstGeom>
          </p:spPr>
        </p:pic>
        <p:sp>
          <p:nvSpPr>
            <p:cNvPr id="40" name="Скругленный прямоугольник 39"/>
            <p:cNvSpPr/>
            <p:nvPr/>
          </p:nvSpPr>
          <p:spPr>
            <a:xfrm>
              <a:off x="1746000" y="1098917"/>
              <a:ext cx="1080000" cy="192837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952" y="1465918"/>
              <a:ext cx="838095" cy="431746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>
              <a:off x="1710000" y="2121177"/>
              <a:ext cx="111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оборона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978514" y="1052841"/>
              <a:ext cx="1080000" cy="192837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Прямоугольник 46"/>
            <p:cNvSpPr/>
            <p:nvPr/>
          </p:nvSpPr>
          <p:spPr>
            <a:xfrm>
              <a:off x="3933074" y="2110972"/>
              <a:ext cx="1116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экономика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974" y="1329012"/>
              <a:ext cx="965079" cy="761905"/>
            </a:xfrm>
            <a:prstGeom prst="rect">
              <a:avLst/>
            </a:prstGeom>
          </p:spPr>
        </p:pic>
        <p:sp>
          <p:nvSpPr>
            <p:cNvPr id="50" name="Скругленный прямоугольник 49"/>
            <p:cNvSpPr/>
            <p:nvPr/>
          </p:nvSpPr>
          <p:spPr>
            <a:xfrm>
              <a:off x="5094000" y="1030612"/>
              <a:ext cx="1080000" cy="1928377"/>
            </a:xfrm>
            <a:prstGeom prst="roundRect">
              <a:avLst/>
            </a:prstGeom>
            <a:solidFill>
              <a:srgbClr val="BE9C0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Прямоугольник 51"/>
            <p:cNvSpPr/>
            <p:nvPr/>
          </p:nvSpPr>
          <p:spPr>
            <a:xfrm>
              <a:off x="5094000" y="2044233"/>
              <a:ext cx="1116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Жилищно-коммунальное хозяйство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623" y="1326435"/>
              <a:ext cx="874753" cy="690595"/>
            </a:xfrm>
            <a:prstGeom prst="rect">
              <a:avLst/>
            </a:prstGeom>
          </p:spPr>
        </p:pic>
        <p:sp>
          <p:nvSpPr>
            <p:cNvPr id="54" name="Скругленный прямоугольник 53"/>
            <p:cNvSpPr/>
            <p:nvPr/>
          </p:nvSpPr>
          <p:spPr>
            <a:xfrm>
              <a:off x="6240073" y="1021831"/>
              <a:ext cx="1080000" cy="1928377"/>
            </a:xfrm>
            <a:prstGeom prst="roundRect">
              <a:avLst/>
            </a:prstGeom>
            <a:solidFill>
              <a:srgbClr val="00B0F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Прямоугольник 54"/>
            <p:cNvSpPr/>
            <p:nvPr/>
          </p:nvSpPr>
          <p:spPr>
            <a:xfrm>
              <a:off x="6240437" y="2090917"/>
              <a:ext cx="1080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политика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7533" y="1338461"/>
              <a:ext cx="965079" cy="761905"/>
            </a:xfrm>
            <a:prstGeom prst="rect">
              <a:avLst/>
            </a:prstGeom>
          </p:spPr>
        </p:pic>
        <p:sp>
          <p:nvSpPr>
            <p:cNvPr id="62" name="Скругленный прямоугольник 61"/>
            <p:cNvSpPr/>
            <p:nvPr/>
          </p:nvSpPr>
          <p:spPr>
            <a:xfrm>
              <a:off x="2863891" y="1080044"/>
              <a:ext cx="1080000" cy="1928377"/>
            </a:xfrm>
            <a:prstGeom prst="roundRect">
              <a:avLst/>
            </a:prstGeom>
            <a:solidFill>
              <a:srgbClr val="24AF7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Прямоугольник 64"/>
            <p:cNvSpPr/>
            <p:nvPr/>
          </p:nvSpPr>
          <p:spPr>
            <a:xfrm>
              <a:off x="2848768" y="1890345"/>
              <a:ext cx="1116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безопасность и </a:t>
              </a: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правоохра-нительная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деятельность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350" y="1188334"/>
              <a:ext cx="965079" cy="761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57988" y="1422442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535" y="22084"/>
            <a:ext cx="9095775" cy="1257221"/>
            <a:chOff x="-2202" y="-359572"/>
            <a:chExt cx="9095775" cy="158625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2202" y="-359572"/>
              <a:ext cx="9095775" cy="1586253"/>
              <a:chOff x="-2202" y="-359572"/>
              <a:chExt cx="9095775" cy="1586253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21010" y="196394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-2202" y="-359572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211830" y="181628"/>
              <a:ext cx="8704242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Структура 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расходов бюджета поселения по разделам и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подразделам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функциональной классификации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691496"/>
              </p:ext>
            </p:extLst>
          </p:nvPr>
        </p:nvGraphicFramePr>
        <p:xfrm>
          <a:off x="154270" y="1718810"/>
          <a:ext cx="8919065" cy="4310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133"/>
                <a:gridCol w="5175575"/>
                <a:gridCol w="1065119"/>
                <a:gridCol w="1065119"/>
                <a:gridCol w="1065119"/>
              </a:tblGrid>
              <a:tr h="67568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Раздел,                 подраздел</a:t>
                      </a:r>
                    </a:p>
                  </a:txBody>
                  <a:tcPr marL="91076" marR="91076" vert="vert27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076" marR="91076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Нижнепронгенского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сельского поселения Николаевского муниципального района Хабаровского края от 20.12.2018 № 6-16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045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721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всего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4867,026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4886,108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4923,736</a:t>
                      </a:r>
                    </a:p>
                  </a:txBody>
                  <a:tcPr marL="91076" marR="91076" anchor="ctr" horzOverflow="overflow"/>
                </a:tc>
              </a:tr>
              <a:tr h="1350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Условно утвержденные расходы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247,000</a:t>
                      </a:r>
                    </a:p>
                  </a:txBody>
                  <a:tcPr marL="91076" marR="91076" anchor="ctr" horzOverflow="overflow"/>
                </a:tc>
              </a:tr>
              <a:tr h="21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4013,647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3900,942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3800,557</a:t>
                      </a:r>
                    </a:p>
                  </a:txBody>
                  <a:tcPr marL="91076" marR="91076" anchor="ctr" horzOverflow="overflow"/>
                </a:tc>
              </a:tr>
              <a:tr h="146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0102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высшего должностного лица органа местного самоуправления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620,461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639,956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620,461</a:t>
                      </a:r>
                    </a:p>
                  </a:txBody>
                  <a:tcPr marL="91076" marR="91076" anchor="ctr" horzOverflow="overflow"/>
                </a:tc>
              </a:tr>
              <a:tr h="1728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местных администраций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2844,654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2832,454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2783,096</a:t>
                      </a:r>
                    </a:p>
                  </a:txBody>
                  <a:tcPr marL="91076" marR="91076" anchor="ctr" horzOverflow="overflow"/>
                </a:tc>
              </a:tr>
              <a:tr h="2890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0106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31,532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31,532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91076" marR="91076" anchor="ctr" horzOverflow="overflow"/>
                </a:tc>
              </a:tr>
              <a:tr h="117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Резервные фонды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50,000</a:t>
                      </a:r>
                    </a:p>
                  </a:txBody>
                  <a:tcPr marL="91076" marR="91076" anchor="ctr" horzOverflow="overflow"/>
                </a:tc>
              </a:tr>
              <a:tr h="144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212,000</a:t>
                      </a:r>
                    </a:p>
                  </a:txBody>
                  <a:tcPr marL="91076" marR="91076" anchor="ctr" horzOverflow="overflow"/>
                </a:tc>
              </a:tr>
              <a:tr h="1240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140,527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134,400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134,400</a:t>
                      </a:r>
                    </a:p>
                  </a:txBody>
                  <a:tcPr marL="91076" marR="91076" anchor="ctr" horzOverflow="overflow"/>
                </a:tc>
              </a:tr>
              <a:tr h="1514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Органы юстиции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6,127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91076" marR="91076" anchor="ctr" horzOverflow="overflow"/>
                </a:tc>
              </a:tr>
              <a:tr h="13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0310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134,400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134,400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134,400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355,952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368,766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382,779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0409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355,952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368,766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382,779</a:t>
                      </a:r>
                    </a:p>
                  </a:txBody>
                  <a:tcPr marL="91076" marR="91076" anchor="ctr" horzOverflow="overflow"/>
                </a:tc>
              </a:tr>
            </a:tbl>
          </a:graphicData>
        </a:graphic>
      </p:graphicFrame>
      <p:sp>
        <p:nvSpPr>
          <p:cNvPr id="13" name="object 3"/>
          <p:cNvSpPr>
            <a:spLocks noChangeArrowheads="1"/>
          </p:cNvSpPr>
          <p:nvPr/>
        </p:nvSpPr>
        <p:spPr bwMode="auto">
          <a:xfrm>
            <a:off x="36000" y="342000"/>
            <a:ext cx="9072563" cy="10302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351538" y="423536"/>
            <a:ext cx="844295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alt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расходов бюджета поселения по разделам</a:t>
            </a:r>
          </a:p>
          <a:p>
            <a:pPr algn="ctr">
              <a:defRPr/>
            </a:pPr>
            <a:r>
              <a:rPr lang="ru-RU" alt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подразделам функциональной классификации</a:t>
            </a:r>
            <a:endParaRPr lang="ru-RU" sz="2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2262386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351538" y="423536"/>
              <a:ext cx="8442953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Структура 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расходов бюджета поселения по разделам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подразделам функциональной классификации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71655"/>
              </p:ext>
            </p:extLst>
          </p:nvPr>
        </p:nvGraphicFramePr>
        <p:xfrm>
          <a:off x="71500" y="2543735"/>
          <a:ext cx="8919065" cy="2353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133"/>
                <a:gridCol w="5175575"/>
                <a:gridCol w="1065119"/>
                <a:gridCol w="1065119"/>
                <a:gridCol w="1065119"/>
              </a:tblGrid>
              <a:tr h="39148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Раздел,                 подраздел</a:t>
                      </a:r>
                    </a:p>
                  </a:txBody>
                  <a:tcPr marL="91076" marR="91076" vert="vert27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076" marR="91076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Нижнепронгенского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сельского поселения Николаевского муниципального района Хабаровского края от 20.12.2018 № 6-16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148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1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186,900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189,000</a:t>
                      </a:r>
                    </a:p>
                  </a:txBody>
                  <a:tcPr marL="91076" marR="91076" anchor="ctr" horzOverflow="overflow"/>
                </a:tc>
              </a:tr>
              <a:tr h="264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50,000</a:t>
                      </a:r>
                    </a:p>
                  </a:txBody>
                  <a:tcPr marL="91076" marR="91076" anchor="ctr" horzOverflow="overflow"/>
                </a:tc>
              </a:tr>
              <a:tr h="2649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136,900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139,000</a:t>
                      </a:r>
                    </a:p>
                  </a:txBody>
                  <a:tcPr marL="91076" marR="91076" anchor="ctr" horzOverflow="overflow"/>
                </a:tc>
              </a:tr>
              <a:tr h="1350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170,000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170,000</a:t>
                      </a:r>
                    </a:p>
                  </a:txBody>
                  <a:tcPr marL="91076" marR="9107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7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8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1629072" y="423536"/>
              <a:ext cx="588789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Функциональная структура расходов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бюджета поселения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7" name="Диаграмма 116"/>
          <p:cNvGraphicFramePr/>
          <p:nvPr>
            <p:extLst>
              <p:ext uri="{D42A27DB-BD31-4B8C-83A1-F6EECF244321}">
                <p14:modId xmlns:p14="http://schemas.microsoft.com/office/powerpoint/2010/main" val="790848118"/>
              </p:ext>
            </p:extLst>
          </p:nvPr>
        </p:nvGraphicFramePr>
        <p:xfrm>
          <a:off x="216000" y="1362354"/>
          <a:ext cx="444601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8" name="Прямоугольник 117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21" name="Диаграмма 120"/>
          <p:cNvGraphicFramePr/>
          <p:nvPr>
            <p:extLst>
              <p:ext uri="{D42A27DB-BD31-4B8C-83A1-F6EECF244321}">
                <p14:modId xmlns:p14="http://schemas.microsoft.com/office/powerpoint/2010/main" val="3844927098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3938252662"/>
              </p:ext>
            </p:extLst>
          </p:nvPr>
        </p:nvGraphicFramePr>
        <p:xfrm>
          <a:off x="2445160" y="4104075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5" name="Таблица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480513"/>
              </p:ext>
            </p:extLst>
          </p:nvPr>
        </p:nvGraphicFramePr>
        <p:xfrm>
          <a:off x="6661362" y="4563456"/>
          <a:ext cx="2432933" cy="119176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6786"/>
                <a:gridCol w="2126147"/>
              </a:tblGrid>
              <a:tr h="228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0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Условно утвержденные расходы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6" name="Объект 125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Image" r:id="rId7" imgW="0" imgH="0" progId="Photoshop.Image.13">
                  <p:embed/>
                </p:oleObj>
              </mc:Choice>
              <mc:Fallback>
                <p:oleObj name="Image" r:id="rId7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Объект 126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Image" r:id="rId9" imgW="0" imgH="0" progId="Photoshop.Image.13">
                  <p:embed/>
                </p:oleObj>
              </mc:Choice>
              <mc:Fallback>
                <p:oleObj name="Image" r:id="rId9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8" name="Рисунок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549866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1" name="Таблица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344903"/>
              </p:ext>
            </p:extLst>
          </p:nvPr>
        </p:nvGraphicFramePr>
        <p:xfrm>
          <a:off x="161510" y="4294604"/>
          <a:ext cx="2430270" cy="217430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6450"/>
                <a:gridCol w="2123820"/>
              </a:tblGrid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расходы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2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2" name="Рисунок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442506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Рисунок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487511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Рисунок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5478907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Рисунок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5917337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5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5094185"/>
            <a:ext cx="189310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60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2"/>
          <p:cNvSpPr>
            <a:spLocks noChangeArrowheads="1"/>
          </p:cNvSpPr>
          <p:nvPr/>
        </p:nvSpPr>
        <p:spPr bwMode="auto">
          <a:xfrm>
            <a:off x="0" y="0"/>
            <a:ext cx="9136063" cy="68500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358770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sp>
          <p:nvSpPr>
            <p:cNvPr id="15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6000" y="342000"/>
              <a:ext cx="9072563" cy="1030287"/>
              <a:chOff x="36000" y="342000"/>
              <a:chExt cx="9072563" cy="1030287"/>
            </a:xfrm>
          </p:grpSpPr>
          <p:sp>
            <p:nvSpPr>
              <p:cNvPr id="17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" name="Rectangle 32"/>
              <p:cNvSpPr>
                <a:spLocks noChangeArrowheads="1"/>
              </p:cNvSpPr>
              <p:nvPr/>
            </p:nvSpPr>
            <p:spPr bwMode="auto">
              <a:xfrm>
                <a:off x="914575" y="423536"/>
                <a:ext cx="7318029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Приоритетные расходы </a:t>
                </a:r>
                <a:r>
                  <a:rPr lang="ru-RU" sz="2300" b="1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поселения</a:t>
                </a:r>
                <a:endParaRPr lang="en-US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Расходы на жилищно-коммунальное хозяйство</a:t>
                </a:r>
              </a:p>
            </p:txBody>
          </p:sp>
        </p:grp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070044"/>
              </p:ext>
            </p:extLst>
          </p:nvPr>
        </p:nvGraphicFramePr>
        <p:xfrm>
          <a:off x="251523" y="1651271"/>
          <a:ext cx="8595953" cy="2282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4451"/>
                <a:gridCol w="753834"/>
                <a:gridCol w="753834"/>
                <a:gridCol w="753834"/>
              </a:tblGrid>
              <a:tr h="27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Жилищное хозяйство:</a:t>
                      </a: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Оплата по договорам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за текущий ремонт муниципального жилья.</a:t>
                      </a:r>
                      <a:endParaRPr lang="ru-RU" sz="11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прочее благоустройство территории (уборка мусора, скашивание травы , содержание колодца и т.д.)</a:t>
                      </a: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136,900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139,000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139,000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186,900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189,000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189,000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39" y="4127476"/>
            <a:ext cx="3464186" cy="259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0" y="4129200"/>
            <a:ext cx="3465600" cy="259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5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2"/>
          <p:cNvSpPr>
            <a:spLocks noChangeArrowheads="1"/>
          </p:cNvSpPr>
          <p:nvPr/>
        </p:nvSpPr>
        <p:spPr bwMode="auto">
          <a:xfrm>
            <a:off x="0" y="0"/>
            <a:ext cx="9136063" cy="68500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338196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sp>
          <p:nvSpPr>
            <p:cNvPr id="15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6000" y="342000"/>
              <a:ext cx="9072563" cy="1030287"/>
              <a:chOff x="36000" y="342000"/>
              <a:chExt cx="9072563" cy="1030287"/>
            </a:xfrm>
          </p:grpSpPr>
          <p:sp>
            <p:nvSpPr>
              <p:cNvPr id="17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" name="Rectangle 32"/>
              <p:cNvSpPr>
                <a:spLocks noChangeArrowheads="1"/>
              </p:cNvSpPr>
              <p:nvPr/>
            </p:nvSpPr>
            <p:spPr bwMode="auto">
              <a:xfrm>
                <a:off x="1787955" y="423536"/>
                <a:ext cx="5571269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Приоритетные расходы </a:t>
                </a:r>
                <a:r>
                  <a:rPr lang="ru-RU" sz="2300" b="1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поселения</a:t>
                </a:r>
                <a:endParaRPr lang="en-US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Расходы на дорожное хозяйство</a:t>
                </a:r>
              </a:p>
            </p:txBody>
          </p:sp>
        </p:grp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525308"/>
              </p:ext>
            </p:extLst>
          </p:nvPr>
        </p:nvGraphicFramePr>
        <p:xfrm>
          <a:off x="251523" y="1651271"/>
          <a:ext cx="8595953" cy="1218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4451"/>
                <a:gridCol w="753834"/>
                <a:gridCol w="753834"/>
                <a:gridCol w="753834"/>
              </a:tblGrid>
              <a:tr h="247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Дорожное хозяйство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355,952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368,766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382,779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ремонт дорог внутри поселения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75,810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85,739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96,597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по организации дорожного освещения вдоль  автомобильных дорог внутри поселения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280,142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283,027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286,182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50" y="4629044"/>
            <a:ext cx="3131840" cy="2033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5" y="4629044"/>
            <a:ext cx="3131840" cy="203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50" y="2821445"/>
            <a:ext cx="3131840" cy="180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5" y="2821445"/>
            <a:ext cx="3130211" cy="180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31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bject 2"/>
          <p:cNvSpPr>
            <a:spLocks noChangeArrowheads="1"/>
          </p:cNvSpPr>
          <p:nvPr/>
        </p:nvSpPr>
        <p:spPr bwMode="auto">
          <a:xfrm>
            <a:off x="19664" y="22677"/>
            <a:ext cx="9136063" cy="68500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30" y="5364215"/>
            <a:ext cx="355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284410" y="1133745"/>
            <a:ext cx="8563065" cy="5355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Брошюра подготовлена финансовым управлением администрации Николаевского муниципального района на основании: </a:t>
            </a:r>
          </a:p>
          <a:p>
            <a:pPr marL="542925" indent="-180975" algn="just">
              <a:buFontTx/>
              <a:buChar char="-"/>
              <a:defRPr/>
            </a:pPr>
            <a:r>
              <a:rPr lang="ru-RU" sz="1900" dirty="0" smtClean="0"/>
              <a:t>Послания </a:t>
            </a:r>
            <a:r>
              <a:rPr lang="ru-RU" sz="1900" dirty="0"/>
              <a:t>Президента Российской Федерации Федеральному   Собранию Российской Федерации от 01 декабря 2016 года</a:t>
            </a:r>
            <a:r>
              <a:rPr lang="ru-RU" sz="1900" dirty="0">
                <a:solidFill>
                  <a:srgbClr val="000000"/>
                </a:solidFill>
              </a:rPr>
              <a:t>;</a:t>
            </a:r>
          </a:p>
          <a:p>
            <a:pPr marL="542925" indent="-180975" algn="just">
              <a:buFontTx/>
              <a:buChar char="-"/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Решения Совета депутатов </a:t>
            </a:r>
            <a:r>
              <a:rPr lang="ru-RU" sz="1900" dirty="0" err="1" smtClean="0">
                <a:solidFill>
                  <a:srgbClr val="000000"/>
                </a:solidFill>
              </a:rPr>
              <a:t>Нижнепронгенского</a:t>
            </a:r>
            <a:r>
              <a:rPr lang="ru-RU" sz="1900" dirty="0" smtClean="0">
                <a:solidFill>
                  <a:srgbClr val="000000"/>
                </a:solidFill>
              </a:rPr>
              <a:t> сельского поселения Николаевского района от 20.12.2018</a:t>
            </a:r>
            <a:r>
              <a:rPr lang="ru-RU" sz="1900" dirty="0" smtClean="0"/>
              <a:t> № 6-16 «О бюджете </a:t>
            </a:r>
            <a:r>
              <a:rPr lang="ru-RU" sz="1900" dirty="0" err="1" smtClean="0"/>
              <a:t>Нижнепронгенского</a:t>
            </a:r>
            <a:r>
              <a:rPr lang="ru-RU" sz="1900" dirty="0" smtClean="0"/>
              <a:t> сельского поселения на 2019 год и плановый период 2020 и 2021 годов»</a:t>
            </a:r>
            <a:r>
              <a:rPr lang="ru-RU" sz="1900" dirty="0" smtClean="0">
                <a:solidFill>
                  <a:srgbClr val="000000"/>
                </a:solidFill>
              </a:rPr>
              <a:t>.</a:t>
            </a:r>
          </a:p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Мы  </a:t>
            </a:r>
            <a:r>
              <a:rPr lang="ru-RU" sz="1900" dirty="0">
                <a:solidFill>
                  <a:srgbClr val="000000"/>
                </a:solidFill>
              </a:rPr>
              <a:t>намерены  совершенствовать  работу  по  открытости  бюджета,  чтобы  повысить эффективность распределения средств с учетом приоритетных потребностей населения и </a:t>
            </a:r>
            <a:r>
              <a:rPr lang="ru-RU" sz="1900" dirty="0" smtClean="0">
                <a:solidFill>
                  <a:srgbClr val="000000"/>
                </a:solidFill>
              </a:rPr>
              <a:t>создания условий </a:t>
            </a:r>
            <a:r>
              <a:rPr lang="ru-RU" sz="1900" dirty="0">
                <a:solidFill>
                  <a:srgbClr val="000000"/>
                </a:solidFill>
              </a:rPr>
              <a:t>для активного участия жителей </a:t>
            </a:r>
            <a:r>
              <a:rPr lang="ru-RU" sz="1900" dirty="0" smtClean="0">
                <a:solidFill>
                  <a:srgbClr val="000000"/>
                </a:solidFill>
              </a:rPr>
              <a:t>поселения в бюджетном процессе.</a:t>
            </a:r>
          </a:p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Ждем ваших пожеланий и предложений. Уверены</a:t>
            </a:r>
            <a:r>
              <a:rPr lang="ru-RU" sz="1900" dirty="0">
                <a:solidFill>
                  <a:srgbClr val="000000"/>
                </a:solidFill>
              </a:rPr>
              <a:t>,  что  Ваши  предложения заслуживают самого пристального внимания. </a:t>
            </a:r>
            <a:r>
              <a:rPr lang="ru-RU" sz="1900" dirty="0" smtClean="0">
                <a:solidFill>
                  <a:srgbClr val="000000"/>
                </a:solidFill>
              </a:rPr>
              <a:t>Надеемся на долгосрочное сотрудничество.</a:t>
            </a:r>
          </a:p>
          <a:p>
            <a:pPr algn="just">
              <a:defRPr/>
            </a:pPr>
            <a:endParaRPr lang="ru-RU" sz="1900" dirty="0" smtClean="0">
              <a:solidFill>
                <a:prstClr val="black"/>
              </a:solidFill>
            </a:endParaRPr>
          </a:p>
          <a:p>
            <a:pPr algn="r">
              <a:defRPr/>
            </a:pPr>
            <a:r>
              <a:rPr lang="ru-RU" sz="1900" b="1" i="1" dirty="0" smtClean="0">
                <a:solidFill>
                  <a:prstClr val="black"/>
                </a:solidFill>
              </a:rPr>
              <a:t>А.В. </a:t>
            </a:r>
            <a:r>
              <a:rPr lang="ru-RU" sz="1900" b="1" i="1" smtClean="0">
                <a:solidFill>
                  <a:prstClr val="black"/>
                </a:solidFill>
              </a:rPr>
              <a:t>Закаменная</a:t>
            </a:r>
            <a:endParaRPr lang="ru-RU" sz="1900" b="1" i="1" dirty="0" smtClean="0">
              <a:solidFill>
                <a:prstClr val="black"/>
              </a:solidFill>
            </a:endParaRPr>
          </a:p>
          <a:p>
            <a:pPr algn="r">
              <a:defRPr/>
            </a:pPr>
            <a:r>
              <a:rPr lang="ru-RU" sz="1900" b="1" i="1" dirty="0" smtClean="0">
                <a:solidFill>
                  <a:prstClr val="black"/>
                </a:solidFill>
              </a:rPr>
              <a:t>глава </a:t>
            </a:r>
            <a:r>
              <a:rPr lang="ru-RU" sz="1900" b="1" i="1" dirty="0" err="1" smtClean="0">
                <a:solidFill>
                  <a:prstClr val="black"/>
                </a:solidFill>
              </a:rPr>
              <a:t>Нижнепронгенского</a:t>
            </a:r>
            <a:r>
              <a:rPr lang="ru-RU" sz="1900" b="1" i="1" dirty="0" smtClean="0">
                <a:solidFill>
                  <a:prstClr val="black"/>
                </a:solidFill>
              </a:rPr>
              <a:t> </a:t>
            </a:r>
            <a:r>
              <a:rPr lang="ru-RU" sz="1900" b="1" i="1" dirty="0">
                <a:solidFill>
                  <a:prstClr val="black"/>
                </a:solidFill>
              </a:rPr>
              <a:t>сельского </a:t>
            </a:r>
            <a:r>
              <a:rPr lang="ru-RU" sz="1900" b="1" i="1" dirty="0" smtClean="0">
                <a:solidFill>
                  <a:prstClr val="black"/>
                </a:solidFill>
              </a:rPr>
              <a:t>поселения</a:t>
            </a:r>
            <a:endParaRPr lang="ru-RU" sz="1900" b="1" i="1" dirty="0">
              <a:solidFill>
                <a:srgbClr val="0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36000" y="334800"/>
              <a:ext cx="9072563" cy="522000"/>
              <a:chOff x="36000" y="334800"/>
              <a:chExt cx="9072563" cy="522000"/>
            </a:xfrm>
          </p:grpSpPr>
          <p:sp>
            <p:nvSpPr>
              <p:cNvPr id="14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514800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" name="Rectangle 32"/>
              <p:cNvSpPr>
                <a:spLocks noChangeArrowheads="1"/>
              </p:cNvSpPr>
              <p:nvPr/>
            </p:nvSpPr>
            <p:spPr bwMode="auto">
              <a:xfrm>
                <a:off x="2677540" y="334800"/>
                <a:ext cx="3779881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Заключительная часть</a:t>
                </a:r>
                <a:endParaRPr 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37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30400" y="1597416"/>
            <a:ext cx="2811430" cy="5401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i="1" dirty="0"/>
              <a:t>Население </a:t>
            </a:r>
            <a:r>
              <a:rPr lang="ru-RU" altLang="ru-RU" sz="1500" b="1" i="1" dirty="0" smtClean="0"/>
              <a:t>(на 01.01.2018 г.)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304 человека</a:t>
            </a:r>
            <a:endParaRPr lang="ru-RU" altLang="ru-RU" sz="1500" b="1" i="1" dirty="0">
              <a:solidFill>
                <a:srgbClr val="FF0066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31823" y="2298068"/>
            <a:ext cx="3311525" cy="123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 b="1" i="1" dirty="0" smtClean="0"/>
              <a:t>4 </a:t>
            </a:r>
            <a:r>
              <a:rPr lang="ru-RU" altLang="ru-RU" sz="1500" b="1" i="1" dirty="0"/>
              <a:t>сельских населённых </a:t>
            </a:r>
            <a:r>
              <a:rPr lang="ru-RU" altLang="ru-RU" sz="1500" b="1" i="1" dirty="0" smtClean="0"/>
              <a:t>пункта: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посёлок Нижнее </a:t>
            </a:r>
            <a:r>
              <a:rPr lang="ru-RU" altLang="ru-RU" sz="1500" b="1" i="1" dirty="0" err="1" smtClean="0">
                <a:solidFill>
                  <a:srgbClr val="FF0066"/>
                </a:solidFill>
              </a:rPr>
              <a:t>Пронге</a:t>
            </a:r>
            <a:endParaRPr lang="ru-RU" altLang="ru-RU" sz="1500" b="1" i="1" dirty="0" smtClean="0">
              <a:solidFill>
                <a:srgbClr val="FF0066"/>
              </a:solidFill>
            </a:endParaRP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</a:t>
            </a:r>
            <a:r>
              <a:rPr lang="ru-RU" altLang="ru-RU" sz="1500" b="1" i="1" dirty="0" err="1" smtClean="0">
                <a:solidFill>
                  <a:srgbClr val="FF0066"/>
                </a:solidFill>
              </a:rPr>
              <a:t>Алеевка</a:t>
            </a:r>
            <a:endParaRPr lang="ru-RU" altLang="ru-RU" sz="1500" b="1" i="1" dirty="0" smtClean="0">
              <a:solidFill>
                <a:srgbClr val="FF0066"/>
              </a:solidFill>
            </a:endParaRP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Алексеевка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</a:t>
            </a:r>
            <a:r>
              <a:rPr lang="ru-RU" altLang="ru-RU" sz="1500" b="1" i="1" dirty="0" err="1" smtClean="0">
                <a:solidFill>
                  <a:srgbClr val="FF0066"/>
                </a:solidFill>
              </a:rPr>
              <a:t>Джаорэ</a:t>
            </a:r>
            <a:endParaRPr lang="ru-RU" altLang="ru-RU" sz="1500" b="1" i="1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1538091" y="334800"/>
              <a:ext cx="6058774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Нижнепронгенское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сельское поселение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479808" y="1597416"/>
            <a:ext cx="1411861" cy="5401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 b="1" i="1" dirty="0"/>
              <a:t>Территория 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1,9 км</a:t>
            </a:r>
            <a:r>
              <a:rPr lang="ru-RU" altLang="ru-RU" sz="1500" b="1" i="1" baseline="30000" dirty="0" smtClean="0">
                <a:solidFill>
                  <a:srgbClr val="FF0066"/>
                </a:solidFill>
              </a:rPr>
              <a:t>2</a:t>
            </a:r>
            <a:endParaRPr lang="ru-RU" altLang="ru-RU" sz="1500" b="1" i="1" baseline="30000" dirty="0">
              <a:solidFill>
                <a:srgbClr val="FF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1083600"/>
            <a:ext cx="3763071" cy="5407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14812"/>
            <a:ext cx="8208912" cy="29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14288" y="22225"/>
            <a:ext cx="9129712" cy="6835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172" name="object 20"/>
          <p:cNvSpPr txBox="1">
            <a:spLocks noChangeArrowheads="1"/>
          </p:cNvSpPr>
          <p:nvPr/>
        </p:nvSpPr>
        <p:spPr bwMode="auto">
          <a:xfrm>
            <a:off x="4121949" y="1656767"/>
            <a:ext cx="4842597" cy="210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317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9000"/>
              </a:lnSpc>
              <a:spcBef>
                <a:spcPct val="0"/>
              </a:spcBef>
            </a:pPr>
            <a:r>
              <a:rPr lang="ru-RU" altLang="ru-RU" sz="2300" b="1" i="1" dirty="0" smtClean="0">
                <a:latin typeface="Arial" charset="0"/>
              </a:rPr>
              <a:t>Администрация</a:t>
            </a:r>
          </a:p>
          <a:p>
            <a:pPr algn="ctr" eaLnBrk="1" hangingPunct="1">
              <a:lnSpc>
                <a:spcPct val="99000"/>
              </a:lnSpc>
              <a:spcBef>
                <a:spcPct val="0"/>
              </a:spcBef>
            </a:pPr>
            <a:r>
              <a:rPr lang="ru-RU" altLang="ru-RU" sz="2300" b="1" i="1" dirty="0" smtClean="0">
                <a:latin typeface="Arial" charset="0"/>
              </a:rPr>
              <a:t>сельского поселения </a:t>
            </a:r>
            <a:r>
              <a:rPr lang="ru-RU" altLang="ru-RU" sz="2300" b="1" i="1" dirty="0">
                <a:latin typeface="Arial" charset="0"/>
              </a:rPr>
              <a:t>–</a:t>
            </a:r>
            <a:r>
              <a:rPr lang="ru-RU" altLang="ru-RU" sz="2300" b="1" dirty="0">
                <a:latin typeface="Arial" charset="0"/>
              </a:rPr>
              <a:t> </a:t>
            </a:r>
            <a:r>
              <a:rPr lang="ru-RU" altLang="ru-RU" sz="2300" dirty="0" smtClean="0">
                <a:latin typeface="+mn-lt"/>
              </a:rPr>
              <a:t>орган исполнительной власти, осуществляющий </a:t>
            </a:r>
            <a:r>
              <a:rPr lang="ru-RU" sz="2300" dirty="0" smtClean="0">
                <a:latin typeface="+mn-lt"/>
              </a:rPr>
              <a:t>исполнительно-распорядительные </a:t>
            </a:r>
            <a:r>
              <a:rPr lang="ru-RU" sz="2300" dirty="0">
                <a:latin typeface="+mn-lt"/>
              </a:rPr>
              <a:t>функции на территории сельского поселения</a:t>
            </a:r>
            <a:endParaRPr lang="ru-RU" altLang="ru-RU" sz="2300" dirty="0">
              <a:latin typeface="+mn-l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07492"/>
              </p:ext>
            </p:extLst>
          </p:nvPr>
        </p:nvGraphicFramePr>
        <p:xfrm>
          <a:off x="350838" y="4138254"/>
          <a:ext cx="8429626" cy="2351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74"/>
                <a:gridCol w="927103"/>
                <a:gridCol w="4073449"/>
              </a:tblGrid>
              <a:tr h="396432">
                <a:tc gridSpan="3">
                  <a:txBody>
                    <a:bodyPr/>
                    <a:lstStyle/>
                    <a:p>
                      <a:pPr marL="264922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Arial"/>
                        </a:rPr>
                        <a:t>Кон</a:t>
                      </a:r>
                      <a:r>
                        <a:rPr sz="1800" b="1" spc="-3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5" dirty="0"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spc="-3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ная</a:t>
                      </a:r>
                      <a:r>
                        <a:rPr sz="1800" b="1" spc="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ин</a:t>
                      </a:r>
                      <a:r>
                        <a:rPr sz="1800" b="1" spc="-60" dirty="0"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25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20" dirty="0">
                          <a:latin typeface="+mn-lt"/>
                          <a:cs typeface="Arial"/>
                        </a:rPr>
                        <a:t>м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ац</a:t>
                      </a:r>
                      <a:r>
                        <a:rPr sz="1800" b="1" spc="5" dirty="0"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я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90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Глава сельского поселения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lang="ru-RU" sz="1800" b="1" i="1" dirty="0" err="1" smtClean="0">
                          <a:latin typeface="+mn-lt"/>
                          <a:cs typeface="Arial"/>
                        </a:rPr>
                        <a:t>Закаменная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 Алла Владимировна</a:t>
                      </a:r>
                      <a:endParaRPr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67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0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5" dirty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682444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800" b="1" i="1" u="sng" baseline="30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 cap="flat" cmpd="sng" algn="ctr">
                      <a:solidFill>
                        <a:srgbClr val="EEF3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 Нижнее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Пронге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Центральная, д. 68</a:t>
                      </a:r>
                      <a:endParaRPr sz="1800" b="1" i="1" u="sng" baseline="30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EF3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</a:tr>
              <a:tr h="33290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90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,</a:t>
                      </a:r>
                      <a:r>
                        <a:rPr sz="1800" b="1" spc="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фа</a:t>
                      </a:r>
                      <a:r>
                        <a:rPr sz="1800" b="1" spc="-25" dirty="0"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8(42135)35-1-48</a:t>
                      </a:r>
                      <a:endParaRPr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3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0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5" dirty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45" dirty="0">
                          <a:latin typeface="+mn-lt"/>
                          <a:cs typeface="Arial"/>
                        </a:rPr>
                        <a:t>э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ек</a:t>
                      </a:r>
                      <a:r>
                        <a:rPr sz="1800" b="1" spc="-1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ой</a:t>
                      </a:r>
                      <a:r>
                        <a:rPr sz="18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45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ч</a:t>
                      </a:r>
                      <a:r>
                        <a:rPr sz="1800" b="1" spc="-20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ы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n.prongie@nikoladm.ru</a:t>
                      </a:r>
                      <a:endParaRPr sz="1800" b="1" i="1" u="none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8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spc="-35" dirty="0" smtClean="0">
                          <a:latin typeface="+mn-lt"/>
                          <a:cs typeface="Arial"/>
                        </a:rPr>
                        <a:t>Р</a:t>
                      </a:r>
                      <a:r>
                        <a:rPr lang="ru-RU" sz="1800" b="1" spc="-25" dirty="0" smtClean="0">
                          <a:latin typeface="+mn-lt"/>
                          <a:cs typeface="Arial"/>
                        </a:rPr>
                        <a:t>е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жим</a:t>
                      </a:r>
                      <a:r>
                        <a:rPr lang="ru-RU" sz="1800" b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ра</a:t>
                      </a:r>
                      <a:r>
                        <a:rPr lang="ru-RU" sz="1800" b="1" spc="-5" dirty="0" smtClean="0">
                          <a:latin typeface="+mn-lt"/>
                          <a:cs typeface="Arial"/>
                        </a:rPr>
                        <a:t>б</a:t>
                      </a:r>
                      <a:r>
                        <a:rPr lang="ru-RU" sz="1800" b="1" spc="-40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spc="-15" dirty="0" smtClean="0">
                          <a:latin typeface="+mn-lt"/>
                          <a:cs typeface="Arial"/>
                        </a:rPr>
                        <a:t>т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ы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с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9:00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i="1" spc="15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ru-RU" sz="1800" b="1" i="1" spc="5" dirty="0" smtClean="0">
                          <a:latin typeface="+mn-lt"/>
                          <a:cs typeface="Arial"/>
                        </a:rPr>
                        <a:t>3:00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,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с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14:00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i="1" spc="5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ru-RU" sz="1800" b="1" i="1" spc="5" dirty="0" smtClean="0">
                          <a:latin typeface="+mn-lt"/>
                          <a:cs typeface="Arial"/>
                        </a:rPr>
                        <a:t>8:00</a:t>
                      </a:r>
                      <a:endParaRPr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1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>
              <a:off x="678503" y="423536"/>
              <a:ext cx="7840993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Об администрации </a:t>
              </a:r>
              <a:r>
                <a:rPr lang="ru-RU" altLang="ru-RU" sz="2300" b="1" i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Нижнепронгенского</a:t>
              </a: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сельского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поселения </a:t>
              </a: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Николаевского муниципального района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1515600"/>
            <a:ext cx="3691500" cy="23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131376" y="4501858"/>
            <a:ext cx="8809200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 defTabSz="540000"/>
            <a:r>
              <a:rPr lang="ru-RU" sz="1500" dirty="0" smtClean="0"/>
              <a:t>информации о бюджете и отчете, о его исполнении в объективной, доступной и простой для понимания форме. «Бюджет для граждан» предназначен, прежде всего, для жителей поселения, не обладающих специальными знаниями в сфере бюджетного законодательства. 	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политики, с основными характеристиками бюджета и результатами его исполнения</a:t>
            </a:r>
          </a:p>
          <a:p>
            <a:pPr algn="just" defTabSz="540000"/>
            <a:endParaRPr lang="ru-RU" sz="1000" dirty="0" smtClean="0"/>
          </a:p>
          <a:p>
            <a:pPr algn="r"/>
            <a:r>
              <a:rPr lang="ru-RU" sz="1500" b="1" i="1" dirty="0" smtClean="0"/>
              <a:t>Глава </a:t>
            </a:r>
            <a:r>
              <a:rPr lang="ru-RU" sz="1500" b="1" i="1" dirty="0" err="1" smtClean="0"/>
              <a:t>Нижнепронгенского</a:t>
            </a:r>
            <a:r>
              <a:rPr lang="ru-RU" sz="1500" b="1" i="1" dirty="0" smtClean="0"/>
              <a:t> сельского поселения</a:t>
            </a:r>
          </a:p>
          <a:p>
            <a:pPr algn="r"/>
            <a:r>
              <a:rPr lang="ru-RU" sz="1500" b="1" i="1" dirty="0" smtClean="0"/>
              <a:t>А.В. </a:t>
            </a:r>
            <a:r>
              <a:rPr lang="ru-RU" sz="1500" b="1" i="1" dirty="0" err="1" smtClean="0"/>
              <a:t>Закаменная</a:t>
            </a:r>
            <a:endParaRPr lang="ru-RU" sz="1500" b="1" i="1" dirty="0" smtClean="0"/>
          </a:p>
        </p:txBody>
      </p:sp>
      <p:sp>
        <p:nvSpPr>
          <p:cNvPr id="6" name="object 6"/>
          <p:cNvSpPr txBox="1"/>
          <p:nvPr/>
        </p:nvSpPr>
        <p:spPr>
          <a:xfrm>
            <a:off x="1670400" y="1043735"/>
            <a:ext cx="578895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380"/>
              </a:lnSpc>
            </a:pPr>
            <a:r>
              <a:rPr lang="ru-RU" sz="2000" b="1" i="1" spc="-75" dirty="0">
                <a:latin typeface="Arial"/>
                <a:cs typeface="Arial"/>
              </a:rPr>
              <a:t>У</a:t>
            </a:r>
            <a:r>
              <a:rPr lang="ru-RU" sz="2000" b="1" i="1" spc="-20" dirty="0">
                <a:latin typeface="Arial"/>
                <a:cs typeface="Arial"/>
              </a:rPr>
              <a:t>в</a:t>
            </a:r>
            <a:r>
              <a:rPr lang="ru-RU" sz="2000" b="1" i="1" dirty="0">
                <a:latin typeface="Arial"/>
                <a:cs typeface="Arial"/>
              </a:rPr>
              <a:t>а</a:t>
            </a:r>
            <a:r>
              <a:rPr lang="ru-RU" sz="2000" b="1" i="1" spc="15" dirty="0">
                <a:latin typeface="Arial"/>
                <a:cs typeface="Arial"/>
              </a:rPr>
              <a:t>ж</a:t>
            </a:r>
            <a:r>
              <a:rPr lang="ru-RU" sz="2000" b="1" i="1" dirty="0">
                <a:latin typeface="Arial"/>
                <a:cs typeface="Arial"/>
              </a:rPr>
              <a:t>а</a:t>
            </a:r>
            <a:r>
              <a:rPr lang="ru-RU" sz="2000" b="1" i="1" spc="-20" dirty="0">
                <a:latin typeface="Arial"/>
                <a:cs typeface="Arial"/>
              </a:rPr>
              <a:t>е</a:t>
            </a:r>
            <a:r>
              <a:rPr lang="ru-RU" sz="2000" b="1" i="1" spc="-10" dirty="0">
                <a:latin typeface="Arial"/>
                <a:cs typeface="Arial"/>
              </a:rPr>
              <a:t>м</a:t>
            </a:r>
            <a:r>
              <a:rPr lang="ru-RU" sz="2000" b="1" i="1" dirty="0">
                <a:latin typeface="Arial"/>
                <a:cs typeface="Arial"/>
              </a:rPr>
              <a:t>ые</a:t>
            </a:r>
            <a:r>
              <a:rPr lang="ru-RU" sz="2000" b="1" i="1" spc="-40" dirty="0">
                <a:latin typeface="Arial"/>
                <a:cs typeface="Arial"/>
              </a:rPr>
              <a:t> </a:t>
            </a:r>
            <a:r>
              <a:rPr lang="ru-RU" sz="2000" b="1" i="1" dirty="0">
                <a:latin typeface="Arial"/>
                <a:cs typeface="Arial"/>
              </a:rPr>
              <a:t>жи</a:t>
            </a:r>
            <a:r>
              <a:rPr lang="ru-RU" sz="2000" b="1" i="1" spc="-40" dirty="0">
                <a:latin typeface="Arial"/>
                <a:cs typeface="Arial"/>
              </a:rPr>
              <a:t>т</a:t>
            </a:r>
            <a:r>
              <a:rPr lang="ru-RU" sz="2000" b="1" i="1" dirty="0">
                <a:latin typeface="Arial"/>
                <a:cs typeface="Arial"/>
              </a:rPr>
              <a:t>ели</a:t>
            </a:r>
          </a:p>
          <a:p>
            <a:pPr marL="12700" algn="ctr">
              <a:lnSpc>
                <a:spcPts val="2380"/>
              </a:lnSpc>
            </a:pPr>
            <a:r>
              <a:rPr lang="ru-RU" sz="2000" b="1" i="1" dirty="0" err="1" smtClean="0">
                <a:latin typeface="Arial"/>
                <a:cs typeface="Arial"/>
              </a:rPr>
              <a:t>Нижнепронгенского</a:t>
            </a:r>
            <a:r>
              <a:rPr lang="ru-RU" sz="2000" b="1" i="1" dirty="0" smtClean="0">
                <a:latin typeface="Arial"/>
                <a:cs typeface="Arial"/>
              </a:rPr>
              <a:t> сельс</a:t>
            </a:r>
            <a:r>
              <a:rPr lang="ru-RU" sz="2000" b="1" i="1" spc="-20" dirty="0" smtClean="0">
                <a:latin typeface="Arial"/>
                <a:cs typeface="Arial"/>
              </a:rPr>
              <a:t>к</a:t>
            </a:r>
            <a:r>
              <a:rPr lang="ru-RU" sz="2000" b="1" i="1" dirty="0" smtClean="0">
                <a:latin typeface="Arial"/>
                <a:cs typeface="Arial"/>
              </a:rPr>
              <a:t>ого</a:t>
            </a:r>
            <a:r>
              <a:rPr sz="2000" b="1" i="1" spc="-40" dirty="0" smtClean="0">
                <a:latin typeface="Arial"/>
                <a:cs typeface="Arial"/>
              </a:rPr>
              <a:t> </a:t>
            </a:r>
            <a:r>
              <a:rPr lang="ru-RU" sz="2000" b="1" i="1" dirty="0" smtClean="0">
                <a:latin typeface="Arial"/>
                <a:cs typeface="Arial"/>
              </a:rPr>
              <a:t>п</a:t>
            </a:r>
            <a:r>
              <a:rPr lang="ru-RU" sz="2000" b="1" i="1" spc="-25" dirty="0" smtClean="0">
                <a:latin typeface="Arial"/>
                <a:cs typeface="Arial"/>
              </a:rPr>
              <a:t>о</a:t>
            </a:r>
            <a:r>
              <a:rPr lang="ru-RU" sz="2000" b="1" i="1" dirty="0" smtClean="0">
                <a:latin typeface="Arial"/>
                <a:cs typeface="Arial"/>
              </a:rPr>
              <a:t>се</a:t>
            </a:r>
            <a:r>
              <a:rPr lang="ru-RU" sz="2000" b="1" i="1" spc="-20" dirty="0" smtClean="0">
                <a:latin typeface="Arial"/>
                <a:cs typeface="Arial"/>
              </a:rPr>
              <a:t>л</a:t>
            </a:r>
            <a:r>
              <a:rPr lang="ru-RU" sz="2000" b="1" i="1" dirty="0" smtClean="0">
                <a:latin typeface="Arial"/>
                <a:cs typeface="Arial"/>
              </a:rPr>
              <a:t>ения</a:t>
            </a:r>
            <a:r>
              <a:rPr sz="2000" b="1" i="1" spc="-40" dirty="0" smtClean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!</a:t>
            </a:r>
            <a:endParaRPr sz="2000" i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6715" y="1711858"/>
            <a:ext cx="69761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 defTabSz="540000"/>
            <a:r>
              <a:rPr lang="ru-RU" sz="1500" dirty="0" smtClean="0"/>
              <a:t>В соответствии </a:t>
            </a:r>
            <a:r>
              <a:rPr lang="ru-RU" sz="1500" dirty="0"/>
              <a:t>с п</a:t>
            </a:r>
            <a:r>
              <a:rPr lang="ru-RU" sz="1500" dirty="0">
                <a:solidFill>
                  <a:srgbClr val="000000"/>
                </a:solidFill>
              </a:rPr>
              <a:t>осланием Президента Российской Федерации Федеральному Собранию Российской Федерации от 01 декабря 2016 года</a:t>
            </a:r>
            <a:r>
              <a:rPr lang="ru-RU" sz="1500" dirty="0" smtClean="0"/>
              <a:t>, 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муниципальных образованиях,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indent="361950" algn="just" defTabSz="540000"/>
            <a:r>
              <a:rPr lang="ru-RU" sz="1500" b="1" dirty="0" smtClean="0"/>
              <a:t>«</a:t>
            </a:r>
            <a:r>
              <a:rPr lang="ru-RU" sz="1500" b="1" dirty="0"/>
              <a:t>Бюджет для граждан»</a:t>
            </a:r>
            <a:r>
              <a:rPr lang="ru-RU" sz="1500" dirty="0"/>
              <a:t> – это документ, представленный в виде аналитического материала. Он разрабатывается и публикуется в открытом доступе финансовым </a:t>
            </a:r>
            <a:r>
              <a:rPr lang="ru-RU" sz="1500" dirty="0" smtClean="0"/>
              <a:t>органом </a:t>
            </a:r>
            <a:r>
              <a:rPr lang="ru-RU" sz="1500" dirty="0"/>
              <a:t>соответствующего муниципального образования</a:t>
            </a:r>
            <a:r>
              <a:rPr lang="ru-RU" sz="1500" dirty="0" smtClean="0"/>
              <a:t>. </a:t>
            </a:r>
            <a:r>
              <a:rPr lang="ru-RU" sz="1400" dirty="0" smtClean="0"/>
              <a:t> </a:t>
            </a:r>
            <a:r>
              <a:rPr lang="ru-RU" sz="1500" dirty="0" smtClean="0"/>
              <a:t>Его </a:t>
            </a:r>
            <a:r>
              <a:rPr lang="ru-RU" sz="1500" dirty="0"/>
              <a:t>основная цель – предоставление </a:t>
            </a:r>
            <a:r>
              <a:rPr lang="ru-RU" sz="1500" dirty="0" smtClean="0"/>
              <a:t> гражданам  </a:t>
            </a:r>
            <a:r>
              <a:rPr lang="ru-RU" sz="1500" dirty="0"/>
              <a:t>актуальной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357200" y="334800"/>
              <a:ext cx="6420540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Приветственное слово главы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35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5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940975" y="404664"/>
              <a:ext cx="7316105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Структура органов местного самоуправления</a:t>
              </a:r>
            </a:p>
            <a:p>
              <a:pPr algn="ctr">
                <a:defRPr/>
              </a:pPr>
              <a:r>
                <a:rPr lang="ru-RU" altLang="ru-RU" sz="2300" b="1" i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Нижнепронгенского</a:t>
              </a: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сельского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66556" y="1538790"/>
            <a:ext cx="8010888" cy="4923453"/>
            <a:chOff x="566556" y="1538790"/>
            <a:chExt cx="8010888" cy="4923453"/>
          </a:xfrm>
        </p:grpSpPr>
        <p:sp>
          <p:nvSpPr>
            <p:cNvPr id="12" name="Овал 11"/>
            <p:cNvSpPr/>
            <p:nvPr/>
          </p:nvSpPr>
          <p:spPr>
            <a:xfrm>
              <a:off x="2106270" y="2106225"/>
              <a:ext cx="4896000" cy="3348000"/>
            </a:xfrm>
            <a:prstGeom prst="ellipse">
              <a:avLst/>
            </a:pr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66556" y="4374078"/>
              <a:ext cx="3375374" cy="2088000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19"/>
            <p:cNvSpPr/>
            <p:nvPr/>
          </p:nvSpPr>
          <p:spPr>
            <a:xfrm>
              <a:off x="2879941" y="1538790"/>
              <a:ext cx="3375374" cy="2088000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20"/>
            <p:cNvSpPr/>
            <p:nvPr/>
          </p:nvSpPr>
          <p:spPr>
            <a:xfrm>
              <a:off x="5202070" y="4374243"/>
              <a:ext cx="3375374" cy="2088000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" name="Прямоугольник 1"/>
            <p:cNvSpPr/>
            <p:nvPr/>
          </p:nvSpPr>
          <p:spPr>
            <a:xfrm>
              <a:off x="2879941" y="1957342"/>
              <a:ext cx="3375374" cy="124649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Глава</a:t>
              </a:r>
            </a:p>
            <a:p>
              <a:pPr lvl="0" algn="ctr"/>
              <a:r>
                <a:rPr lang="ru-RU" sz="1500" b="1" dirty="0" err="1" smtClean="0"/>
                <a:t>Нижнепронгенского</a:t>
              </a:r>
              <a:endParaRPr lang="en-US" sz="1500" b="1" dirty="0" smtClean="0"/>
            </a:p>
            <a:p>
              <a:pPr lvl="0" algn="ctr"/>
              <a:r>
                <a:rPr lang="ru-RU" sz="1500" b="1" dirty="0" smtClean="0"/>
                <a:t>сельского </a:t>
              </a:r>
              <a:r>
                <a:rPr lang="ru-RU" sz="1500" b="1" dirty="0"/>
                <a:t>поселения</a:t>
              </a:r>
            </a:p>
            <a:p>
              <a:pPr lvl="0" algn="ctr"/>
              <a:endParaRPr lang="ru-RU" sz="1500" b="1" i="1" dirty="0" smtClean="0"/>
            </a:p>
            <a:p>
              <a:pPr lvl="0" algn="ctr"/>
              <a:r>
                <a:rPr lang="ru-RU" sz="1500" b="1" i="1" dirty="0" err="1" smtClean="0">
                  <a:solidFill>
                    <a:schemeClr val="bg1"/>
                  </a:solidFill>
                </a:rPr>
                <a:t>Закаменная</a:t>
              </a:r>
              <a:r>
                <a:rPr lang="ru-RU" sz="1500" b="1" i="1" dirty="0" smtClean="0">
                  <a:solidFill>
                    <a:schemeClr val="bg1"/>
                  </a:solidFill>
                </a:rPr>
                <a:t> Алла Владимировна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237980" y="4460338"/>
              <a:ext cx="3314280" cy="19389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Исполнительно-распорядительный орган муниципального образования – </a:t>
              </a:r>
            </a:p>
            <a:p>
              <a:pPr lvl="0" algn="ctr"/>
              <a:endParaRPr lang="ru-RU" sz="1500" b="1" i="1" dirty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Администрация</a:t>
              </a:r>
            </a:p>
            <a:p>
              <a:pPr lvl="0" algn="ctr"/>
              <a:r>
                <a:rPr lang="ru-RU" sz="1500" b="1" i="1" dirty="0" err="1">
                  <a:solidFill>
                    <a:schemeClr val="bg1"/>
                  </a:solidFill>
                </a:rPr>
                <a:t>Нижнепронгенского</a:t>
              </a:r>
              <a:r>
                <a:rPr lang="ru-RU" sz="1500" b="1" i="1" dirty="0">
                  <a:solidFill>
                    <a:schemeClr val="bg1"/>
                  </a:solidFill>
                </a:rPr>
                <a:t> сельского </a:t>
              </a:r>
              <a:r>
                <a:rPr lang="ru-RU" sz="1500" b="1" i="1" dirty="0" smtClean="0">
                  <a:solidFill>
                    <a:schemeClr val="bg1"/>
                  </a:solidFill>
                </a:rPr>
                <a:t>поселения Николаевского муниципального района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11560" y="4586602"/>
              <a:ext cx="3276000" cy="1708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Представительный орган муниципального образования – </a:t>
              </a:r>
            </a:p>
            <a:p>
              <a:pPr lvl="0" algn="ctr"/>
              <a:endParaRPr lang="ru-RU" sz="1500" b="1" i="1" dirty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Совет депутатов</a:t>
              </a:r>
            </a:p>
            <a:p>
              <a:pPr lvl="0" algn="ctr"/>
              <a:r>
                <a:rPr lang="ru-RU" sz="1500" b="1" i="1" dirty="0" err="1" smtClean="0">
                  <a:solidFill>
                    <a:schemeClr val="bg1"/>
                  </a:solidFill>
                </a:rPr>
                <a:t>Нижнепронгенского</a:t>
              </a:r>
              <a:r>
                <a:rPr lang="ru-RU" sz="1500" b="1" i="1" dirty="0" smtClean="0">
                  <a:solidFill>
                    <a:schemeClr val="bg1"/>
                  </a:solidFill>
                </a:rPr>
                <a:t> сельского поселения Николаевского муниципального района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7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496300" y="6480175"/>
            <a:ext cx="64770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6925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altLang="ru-RU" sz="15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Бюджетная система</a:t>
            </a:r>
            <a:r>
              <a:rPr lang="ru-RU" alt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представляет собой совокупность отношений, возникающих между различными субъектами в процессе формирования доходов и осуществления расходов бюджетов всех уровней системы, осуществления государственных и муниципальных заимствований, регулирования государственного и муниципального долга, составления и рассмотрения проектов бюджетов системы, их утверждения и исполнения, контроля за их исполнением.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7"/>
          <p:cNvSpPr txBox="1">
            <a:spLocks noChangeArrowheads="1"/>
          </p:cNvSpPr>
          <p:nvPr/>
        </p:nvSpPr>
        <p:spPr bwMode="auto">
          <a:xfrm>
            <a:off x="720000" y="2753925"/>
            <a:ext cx="7693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Уровни бюджетной системы Российской Федерации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88000" y="3294652"/>
            <a:ext cx="8553600" cy="2879653"/>
            <a:chOff x="288000" y="2933945"/>
            <a:chExt cx="8553600" cy="2879653"/>
          </a:xfrm>
        </p:grpSpPr>
        <p:sp>
          <p:nvSpPr>
            <p:cNvPr id="49" name="Line 60"/>
            <p:cNvSpPr>
              <a:spLocks noChangeShapeType="1"/>
            </p:cNvSpPr>
            <p:nvPr/>
          </p:nvSpPr>
          <p:spPr bwMode="auto">
            <a:xfrm>
              <a:off x="4561200" y="4903200"/>
              <a:ext cx="0" cy="36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>
              <a:off x="4561200" y="4194085"/>
              <a:ext cx="0" cy="1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Line 59"/>
            <p:cNvSpPr>
              <a:spLocks noChangeShapeType="1"/>
            </p:cNvSpPr>
            <p:nvPr/>
          </p:nvSpPr>
          <p:spPr bwMode="auto">
            <a:xfrm>
              <a:off x="1537200" y="5083200"/>
              <a:ext cx="0" cy="19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Line 61"/>
            <p:cNvSpPr>
              <a:spLocks noChangeShapeType="1"/>
            </p:cNvSpPr>
            <p:nvPr/>
          </p:nvSpPr>
          <p:spPr bwMode="auto">
            <a:xfrm>
              <a:off x="7657200" y="5083200"/>
              <a:ext cx="0" cy="19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>
              <a:off x="4561200" y="3474004"/>
              <a:ext cx="0" cy="1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214800" y="2933945"/>
              <a:ext cx="2700000" cy="520899"/>
              <a:chOff x="2879941" y="1538790"/>
              <a:chExt cx="3375374" cy="520899"/>
            </a:xfrm>
            <a:solidFill>
              <a:srgbClr val="002060"/>
            </a:solidFill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Прямоугольник 32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федеральный бюджет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3214800" y="3654000"/>
              <a:ext cx="2700000" cy="520899"/>
              <a:chOff x="2879941" y="1538790"/>
              <a:chExt cx="3375374" cy="52089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Прямоугольник 35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бюджеты субъектов РФ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3214800" y="4374000"/>
              <a:ext cx="2700000" cy="520899"/>
              <a:chOff x="2879941" y="1538790"/>
              <a:chExt cx="3375374" cy="52089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Прямоугольник 38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местные бюджеты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" name="Скругленный прямоугольник 40"/>
            <p:cNvSpPr/>
            <p:nvPr/>
          </p:nvSpPr>
          <p:spPr>
            <a:xfrm>
              <a:off x="2880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Прямоугольник 41"/>
            <p:cNvSpPr/>
            <p:nvPr/>
          </p:nvSpPr>
          <p:spPr>
            <a:xfrm>
              <a:off x="2880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бюджеты</a:t>
              </a: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муниципальных районов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2148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Прямоугольник 44"/>
            <p:cNvSpPr/>
            <p:nvPr/>
          </p:nvSpPr>
          <p:spPr>
            <a:xfrm>
              <a:off x="32148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бюджеты</a:t>
              </a: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городских поселений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61416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Прямоугольник 47"/>
            <p:cNvSpPr/>
            <p:nvPr/>
          </p:nvSpPr>
          <p:spPr>
            <a:xfrm>
              <a:off x="61416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smtClean="0">
                  <a:solidFill>
                    <a:schemeClr val="bg1"/>
                  </a:solidFill>
                </a:rPr>
                <a:t>бюджеты</a:t>
              </a:r>
              <a:endParaRPr lang="ru-RU" sz="1500" b="1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сельских поселений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8" name="Line 58"/>
            <p:cNvSpPr>
              <a:spLocks noChangeShapeType="1"/>
            </p:cNvSpPr>
            <p:nvPr/>
          </p:nvSpPr>
          <p:spPr bwMode="auto">
            <a:xfrm>
              <a:off x="1537200" y="5094000"/>
              <a:ext cx="61198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43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51" name="Rectangle 32"/>
            <p:cNvSpPr>
              <a:spLocks noChangeArrowheads="1"/>
            </p:cNvSpPr>
            <p:nvPr/>
          </p:nvSpPr>
          <p:spPr bwMode="auto">
            <a:xfrm>
              <a:off x="1113704" y="334800"/>
              <a:ext cx="690753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Бюджетная система Российской Федерации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1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599400"/>
            <a:ext cx="7858521" cy="62499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954" y="863715"/>
            <a:ext cx="86585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300" b="1" i="1" u="sng" dirty="0" err="1">
                <a:latin typeface="Arial" pitchFamily="34" charset="0"/>
                <a:cs typeface="Arial" pitchFamily="34" charset="0"/>
              </a:rPr>
              <a:t>Бюдже</a:t>
            </a:r>
            <a:r>
              <a:rPr lang="ru-RU" altLang="ru-RU" sz="1300" b="1" i="1" u="sng" baseline="-9000" dirty="0" err="1">
                <a:latin typeface="Arial" pitchFamily="34" charset="0"/>
                <a:cs typeface="Arial" pitchFamily="34" charset="0"/>
              </a:rPr>
              <a:t>́</a:t>
            </a:r>
            <a:r>
              <a:rPr lang="ru-RU" altLang="ru-RU" sz="1300" b="1" i="1" u="sng" dirty="0" err="1">
                <a:latin typeface="Arial" pitchFamily="34" charset="0"/>
                <a:cs typeface="Arial" pitchFamily="34" charset="0"/>
              </a:rPr>
              <a:t>т</a:t>
            </a:r>
            <a:r>
              <a:rPr lang="ru-RU" altLang="ru-RU" sz="13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старонормандского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i="1" dirty="0" err="1">
                <a:latin typeface="Arial" pitchFamily="34" charset="0"/>
                <a:cs typeface="Arial" pitchFamily="34" charset="0"/>
              </a:rPr>
              <a:t>bougette</a:t>
            </a:r>
            <a:r>
              <a:rPr lang="ru-RU" altLang="ru-RU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i="1" dirty="0">
                <a:latin typeface="Arial"/>
                <a:cs typeface="Arial"/>
              </a:rPr>
              <a:t>–</a:t>
            </a:r>
            <a:r>
              <a:rPr lang="ru-RU" altLang="ru-RU" sz="1300" i="1" dirty="0">
                <a:latin typeface="Arial" pitchFamily="34" charset="0"/>
                <a:cs typeface="Arial" pitchFamily="34" charset="0"/>
              </a:rPr>
              <a:t> мешок  с  </a:t>
            </a:r>
            <a:r>
              <a:rPr lang="ru-RU" altLang="ru-RU" sz="1300" i="1" dirty="0" smtClean="0">
                <a:latin typeface="Arial" pitchFamily="34" charset="0"/>
                <a:cs typeface="Arial" pitchFamily="34" charset="0"/>
              </a:rPr>
              <a:t>деньгами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300" dirty="0">
                <a:latin typeface="Arial"/>
                <a:cs typeface="Arial"/>
              </a:rPr>
              <a:t>–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dirty="0">
                <a:latin typeface="Arial" pitchFamily="34" charset="0"/>
                <a:cs typeface="Arial" pitchFamily="34" charset="0"/>
              </a:rPr>
              <a:t>смета доходов и расходов 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государства.</a:t>
            </a:r>
          </a:p>
          <a:p>
            <a:pPr algn="just"/>
            <a:endParaRPr lang="ru-RU" alt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Бюджет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форма образования и расходования денежных средств, предназначенных для финансового обеспечения задач и функций поселения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Доходы бюджета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поступающие в бюджет поселения денежные средства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Расходы бюджета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выплачиваемые из бюджета поселения денежные средства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Дефицит бюджета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– превышение </a:t>
            </a:r>
            <a:r>
              <a:rPr lang="ru-RU" sz="1300" dirty="0">
                <a:latin typeface="Arial"/>
                <a:cs typeface="Arial"/>
              </a:rPr>
              <a:t>расходов над </a:t>
            </a:r>
            <a:r>
              <a:rPr lang="ru-RU" sz="1300" dirty="0" smtClean="0">
                <a:latin typeface="Arial"/>
                <a:cs typeface="Arial"/>
              </a:rPr>
              <a:t>доходами.</a:t>
            </a:r>
            <a:r>
              <a:rPr lang="ru-RU" sz="1300" b="1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Источники </a:t>
            </a:r>
            <a:r>
              <a:rPr lang="ru-RU" sz="1300" dirty="0">
                <a:latin typeface="Arial"/>
                <a:cs typeface="Arial"/>
              </a:rPr>
              <a:t>покрытия </a:t>
            </a:r>
            <a:r>
              <a:rPr lang="ru-RU" sz="1300" dirty="0" smtClean="0">
                <a:latin typeface="Arial"/>
                <a:cs typeface="Arial"/>
              </a:rPr>
              <a:t>дефицита бюджета: использование имеющихся остатков, долговой </a:t>
            </a:r>
            <a:r>
              <a:rPr lang="ru-RU" sz="1300" dirty="0" err="1" smtClean="0">
                <a:latin typeface="Arial"/>
                <a:cs typeface="Arial"/>
              </a:rPr>
              <a:t>займ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Профицит бюджета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</a:t>
            </a:r>
            <a:r>
              <a:rPr lang="ru-RU" sz="1300" dirty="0" smtClean="0">
                <a:latin typeface="Arial"/>
                <a:cs typeface="Arial"/>
              </a:rPr>
              <a:t>превышение </a:t>
            </a:r>
            <a:r>
              <a:rPr lang="ru-RU" sz="1300" dirty="0">
                <a:latin typeface="Arial"/>
                <a:cs typeface="Arial"/>
              </a:rPr>
              <a:t>доходов над </a:t>
            </a:r>
            <a:r>
              <a:rPr lang="ru-RU" sz="1300" dirty="0" smtClean="0">
                <a:latin typeface="Arial"/>
                <a:cs typeface="Arial"/>
              </a:rPr>
              <a:t>расходами. Варианты использования: накопление остатков, погашение долга.</a:t>
            </a:r>
          </a:p>
          <a:p>
            <a:pPr algn="just"/>
            <a:endParaRPr lang="ru-RU" sz="1000" dirty="0">
              <a:latin typeface="Arial"/>
              <a:cs typeface="Arial"/>
            </a:endParaRPr>
          </a:p>
          <a:p>
            <a:pPr algn="just"/>
            <a:r>
              <a:rPr lang="ru-RU" sz="1300" b="1" i="1" u="sng" dirty="0" smtClean="0">
                <a:latin typeface="Arial"/>
                <a:cs typeface="Arial"/>
              </a:rPr>
              <a:t>Межбюджетные трансферты</a:t>
            </a:r>
            <a:r>
              <a:rPr lang="ru-RU" sz="1300" dirty="0" smtClean="0">
                <a:latin typeface="Arial"/>
                <a:cs typeface="Arial"/>
              </a:rPr>
              <a:t> – денежные средства, перечисляемые из одного бюджета другому.</a:t>
            </a:r>
          </a:p>
          <a:p>
            <a:pPr algn="just"/>
            <a:r>
              <a:rPr lang="ru-RU" sz="1300" dirty="0" smtClean="0">
                <a:latin typeface="Arial"/>
                <a:cs typeface="Arial"/>
              </a:rPr>
              <a:t>Виды межбюджетных трансфертов:</a:t>
            </a: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/>
              <a:t>Субвенции</a:t>
            </a:r>
            <a:r>
              <a:rPr lang="ru-RU" sz="130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– трансферты, предоставляемые на </a:t>
            </a:r>
            <a:r>
              <a:rPr lang="ru-RU" sz="1300" dirty="0">
                <a:latin typeface="Arial"/>
                <a:cs typeface="Arial"/>
              </a:rPr>
              <a:t>финансирование </a:t>
            </a:r>
            <a:r>
              <a:rPr lang="ru-RU" sz="1300" dirty="0" smtClean="0">
                <a:latin typeface="Arial"/>
                <a:cs typeface="Arial"/>
              </a:rPr>
              <a:t>переданных другим публично-правовым образованиям полномочий  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вы</a:t>
            </a:r>
            <a:r>
              <a:rPr lang="ru-RU" sz="1300" spc="-5" dirty="0" smtClean="0">
                <a:latin typeface="Arial"/>
                <a:cs typeface="Arial"/>
              </a:rPr>
              <a:t>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1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своему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р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бенку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ень</a:t>
            </a:r>
            <a:r>
              <a:rPr lang="ru-RU" sz="1300" spc="-5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по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ы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о в ма</a:t>
            </a:r>
            <a:r>
              <a:rPr lang="ru-RU" sz="1300" spc="-10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аз</a:t>
            </a:r>
            <a:r>
              <a:rPr lang="ru-RU" sz="1300" spc="5" dirty="0">
                <a:latin typeface="Arial"/>
                <a:cs typeface="Arial"/>
              </a:rPr>
              <a:t>и</a:t>
            </a:r>
            <a:r>
              <a:rPr lang="ru-RU" sz="1300" dirty="0">
                <a:latin typeface="Arial"/>
                <a:cs typeface="Arial"/>
              </a:rPr>
              <a:t>н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к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пить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пр</a:t>
            </a:r>
            <a:r>
              <a:rPr lang="ru-RU" sz="1300" spc="-10" dirty="0">
                <a:latin typeface="Arial"/>
                <a:cs typeface="Arial"/>
              </a:rPr>
              <a:t>од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кты по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списку).</a:t>
            </a: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/>
              <a:t>Субсидии</a:t>
            </a:r>
            <a:r>
              <a:rPr lang="ru-RU" sz="1300" b="1" dirty="0"/>
              <a:t> </a:t>
            </a:r>
            <a:r>
              <a:rPr lang="ru-RU" sz="1300" dirty="0"/>
              <a:t>– трансферты, предоставляемые на условиях долевого </a:t>
            </a:r>
            <a:r>
              <a:rPr lang="ru-RU" sz="1300" dirty="0" err="1"/>
              <a:t>софинансирования</a:t>
            </a:r>
            <a:r>
              <a:rPr lang="ru-RU" sz="1300" dirty="0"/>
              <a:t> расходов других бюджетов (</a:t>
            </a:r>
            <a:r>
              <a:rPr lang="ru-RU" sz="1300" i="1" dirty="0"/>
              <a:t>аналогия в семейном </a:t>
            </a:r>
            <a:r>
              <a:rPr lang="ru-RU" sz="1300" i="1" dirty="0" smtClean="0"/>
              <a:t>бюджете:</a:t>
            </a:r>
            <a:r>
              <a:rPr lang="ru-RU" sz="1300" dirty="0" smtClean="0"/>
              <a:t> </a:t>
            </a:r>
            <a:r>
              <a:rPr lang="ru-RU" sz="1300" dirty="0"/>
              <a:t>вы добавляете  свои деньги к «карманным» деньгам ребенка для определенной покупки).</a:t>
            </a:r>
            <a:endParaRPr lang="ru-RU" sz="1300" dirty="0" smtClean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>
                <a:latin typeface="Arial"/>
                <a:cs typeface="Arial"/>
              </a:rPr>
              <a:t>Дотации</a:t>
            </a:r>
            <a:r>
              <a:rPr lang="ru-RU" sz="1300" dirty="0" smtClean="0">
                <a:latin typeface="Arial"/>
                <a:cs typeface="Arial"/>
              </a:rPr>
              <a:t> –</a:t>
            </a:r>
            <a:r>
              <a:rPr lang="en-US" sz="130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трансферты,</a:t>
            </a:r>
            <a:r>
              <a:rPr lang="en-US" sz="130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предоставляемые без определения конкретной цели их использования 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вы</a:t>
            </a:r>
            <a:r>
              <a:rPr lang="ru-RU" sz="1300" spc="-5" dirty="0" smtClean="0">
                <a:latin typeface="Arial"/>
                <a:cs typeface="Arial"/>
              </a:rPr>
              <a:t> </a:t>
            </a:r>
            <a:r>
              <a:rPr lang="ru-RU" sz="1300" spc="-10" dirty="0" smtClean="0">
                <a:latin typeface="Arial"/>
                <a:cs typeface="Arial"/>
              </a:rPr>
              <a:t>д</a:t>
            </a:r>
            <a:r>
              <a:rPr lang="ru-RU" sz="1300" dirty="0" smtClean="0">
                <a:latin typeface="Arial"/>
                <a:cs typeface="Arial"/>
              </a:rPr>
              <a:t>а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те</a:t>
            </a:r>
            <a:r>
              <a:rPr lang="ru-RU" sz="1300" spc="-1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своему</a:t>
            </a:r>
            <a:r>
              <a:rPr lang="ru-RU" sz="1300" spc="-25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бенку «карманные» </a:t>
            </a:r>
            <a:r>
              <a:rPr lang="ru-RU" sz="1300" spc="-10" dirty="0" smtClean="0">
                <a:latin typeface="Arial"/>
                <a:cs typeface="Arial"/>
              </a:rPr>
              <a:t>д</a:t>
            </a:r>
            <a:r>
              <a:rPr lang="ru-RU" sz="1300" dirty="0" smtClean="0">
                <a:latin typeface="Arial"/>
                <a:cs typeface="Arial"/>
              </a:rPr>
              <a:t>ень</a:t>
            </a:r>
            <a:r>
              <a:rPr lang="ru-RU" sz="1300" spc="-5" dirty="0" smtClean="0">
                <a:latin typeface="Arial"/>
                <a:cs typeface="Arial"/>
              </a:rPr>
              <a:t>г</a:t>
            </a:r>
            <a:r>
              <a:rPr lang="ru-RU" sz="1300" dirty="0" smtClean="0">
                <a:latin typeface="Arial"/>
                <a:cs typeface="Arial"/>
              </a:rPr>
              <a:t>и)</a:t>
            </a:r>
            <a:r>
              <a:rPr lang="en-US" sz="1300" dirty="0" smtClean="0">
                <a:latin typeface="Arial"/>
                <a:cs typeface="Arial"/>
              </a:rPr>
              <a:t>.</a:t>
            </a:r>
            <a:endParaRPr lang="ru-RU" sz="1300" i="1" u="sng" dirty="0" smtClean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>
                <a:latin typeface="Arial"/>
                <a:cs typeface="Arial"/>
              </a:rPr>
              <a:t>Иные </a:t>
            </a:r>
            <a:r>
              <a:rPr lang="ru-RU" sz="1300" b="1" i="1" dirty="0">
                <a:latin typeface="Arial"/>
                <a:cs typeface="Arial"/>
              </a:rPr>
              <a:t>ме</a:t>
            </a:r>
            <a:r>
              <a:rPr lang="ru-RU" sz="1300" b="1" i="1" spc="-10" dirty="0">
                <a:latin typeface="Arial"/>
                <a:cs typeface="Arial"/>
              </a:rPr>
              <a:t>ж</a:t>
            </a:r>
            <a:r>
              <a:rPr lang="ru-RU" sz="1300" b="1" i="1" dirty="0">
                <a:latin typeface="Arial"/>
                <a:cs typeface="Arial"/>
              </a:rPr>
              <a:t>б</a:t>
            </a:r>
            <a:r>
              <a:rPr lang="ru-RU" sz="1300" b="1" i="1" spc="5" dirty="0">
                <a:latin typeface="Arial"/>
                <a:cs typeface="Arial"/>
              </a:rPr>
              <a:t>ю</a:t>
            </a:r>
            <a:r>
              <a:rPr lang="ru-RU" sz="1300" b="1" i="1" spc="-10" dirty="0">
                <a:latin typeface="Arial"/>
                <a:cs typeface="Arial"/>
              </a:rPr>
              <a:t>д</a:t>
            </a:r>
            <a:r>
              <a:rPr lang="ru-RU" sz="1300" b="1" i="1" dirty="0">
                <a:latin typeface="Arial"/>
                <a:cs typeface="Arial"/>
              </a:rPr>
              <a:t>ж</a:t>
            </a:r>
            <a:r>
              <a:rPr lang="ru-RU" sz="1300" b="1" i="1" spc="-5" dirty="0">
                <a:latin typeface="Arial"/>
                <a:cs typeface="Arial"/>
              </a:rPr>
              <a:t>е</a:t>
            </a:r>
            <a:r>
              <a:rPr lang="ru-RU" sz="1300" b="1" i="1" dirty="0">
                <a:latin typeface="Arial"/>
                <a:cs typeface="Arial"/>
              </a:rPr>
              <a:t>тн</a:t>
            </a:r>
            <a:r>
              <a:rPr lang="ru-RU" sz="1300" b="1" i="1" spc="-10" dirty="0">
                <a:latin typeface="Arial"/>
                <a:cs typeface="Arial"/>
              </a:rPr>
              <a:t>ы</a:t>
            </a:r>
            <a:r>
              <a:rPr lang="ru-RU" sz="1300" b="1" i="1" dirty="0">
                <a:latin typeface="Arial"/>
                <a:cs typeface="Arial"/>
              </a:rPr>
              <a:t>е </a:t>
            </a:r>
            <a:r>
              <a:rPr lang="ru-RU" sz="1300" b="1" i="1" dirty="0" smtClean="0">
                <a:latin typeface="Arial"/>
                <a:cs typeface="Arial"/>
              </a:rPr>
              <a:t>т</a:t>
            </a:r>
            <a:r>
              <a:rPr lang="ru-RU" sz="1300" b="1" i="1" spc="-5" dirty="0" smtClean="0">
                <a:latin typeface="Arial"/>
                <a:cs typeface="Arial"/>
              </a:rPr>
              <a:t>р</a:t>
            </a:r>
            <a:r>
              <a:rPr lang="ru-RU" sz="1300" b="1" i="1" dirty="0" smtClean="0">
                <a:latin typeface="Arial"/>
                <a:cs typeface="Arial"/>
              </a:rPr>
              <a:t>анс</a:t>
            </a:r>
            <a:r>
              <a:rPr lang="ru-RU" sz="1300" b="1" i="1" spc="-10" dirty="0" smtClean="0">
                <a:latin typeface="Arial"/>
                <a:cs typeface="Arial"/>
              </a:rPr>
              <a:t>ф</a:t>
            </a:r>
            <a:r>
              <a:rPr lang="ru-RU" sz="1300" b="1" i="1" dirty="0" smtClean="0">
                <a:latin typeface="Arial"/>
                <a:cs typeface="Arial"/>
              </a:rPr>
              <a:t>е</a:t>
            </a:r>
            <a:r>
              <a:rPr lang="ru-RU" sz="1300" b="1" i="1" spc="-5" dirty="0" smtClean="0">
                <a:latin typeface="Arial"/>
                <a:cs typeface="Arial"/>
              </a:rPr>
              <a:t>р</a:t>
            </a:r>
            <a:r>
              <a:rPr lang="ru-RU" sz="1300" b="1" i="1" dirty="0" smtClean="0">
                <a:latin typeface="Arial"/>
                <a:cs typeface="Arial"/>
              </a:rPr>
              <a:t>ты</a:t>
            </a:r>
            <a:r>
              <a:rPr lang="ru-RU" sz="1300" dirty="0">
                <a:latin typeface="Arial"/>
                <a:cs typeface="Arial"/>
              </a:rPr>
              <a:t> </a:t>
            </a:r>
            <a:endParaRPr lang="ru-RU" sz="1300" dirty="0" smtClean="0">
              <a:latin typeface="Arial"/>
              <a:cs typeface="Arial"/>
            </a:endParaRPr>
          </a:p>
          <a:p>
            <a:pPr marL="628650" indent="-342900" algn="just">
              <a:buFont typeface="+mj-lt"/>
              <a:buAutoNum type="arabicParenR"/>
            </a:pPr>
            <a:r>
              <a:rPr lang="ru-RU" sz="1300" dirty="0" smtClean="0">
                <a:latin typeface="Arial"/>
                <a:cs typeface="Arial"/>
              </a:rPr>
              <a:t>трансферты, предоставляемые </a:t>
            </a:r>
            <a:r>
              <a:rPr lang="ru-RU" sz="1300" dirty="0">
                <a:latin typeface="Arial"/>
                <a:cs typeface="Arial"/>
              </a:rPr>
              <a:t>на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с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ов</a:t>
            </a:r>
            <a:r>
              <a:rPr lang="ru-RU" sz="1300" spc="5" dirty="0">
                <a:latin typeface="Arial"/>
                <a:cs typeface="Arial"/>
              </a:rPr>
              <a:t>и</a:t>
            </a:r>
            <a:r>
              <a:rPr lang="ru-RU" sz="1300" dirty="0">
                <a:latin typeface="Arial"/>
                <a:cs typeface="Arial"/>
              </a:rPr>
              <a:t>ях опре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енных</a:t>
            </a:r>
            <a:r>
              <a:rPr lang="ru-RU" sz="1300" spc="-35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ст</a:t>
            </a:r>
            <a:r>
              <a:rPr lang="ru-RU" sz="1300" spc="-10" dirty="0" smtClean="0">
                <a:latin typeface="Arial"/>
                <a:cs typeface="Arial"/>
              </a:rPr>
              <a:t>о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10" dirty="0" smtClean="0">
                <a:latin typeface="Arial"/>
                <a:cs typeface="Arial"/>
              </a:rPr>
              <a:t>о</a:t>
            </a:r>
            <a:r>
              <a:rPr lang="ru-RU" sz="1300" dirty="0" smtClean="0">
                <a:latin typeface="Arial"/>
                <a:cs typeface="Arial"/>
              </a:rPr>
              <a:t>нами </a:t>
            </a:r>
            <a:r>
              <a:rPr lang="ru-RU" sz="1300" dirty="0">
                <a:latin typeface="Arial"/>
                <a:cs typeface="Arial"/>
              </a:rPr>
              <a:t>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</a:t>
            </a:r>
            <a:r>
              <a:rPr lang="ru-RU" sz="1300" spc="-5" dirty="0">
                <a:latin typeface="Arial"/>
                <a:cs typeface="Arial"/>
              </a:rPr>
              <a:t>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1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своему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р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бенку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ень</a:t>
            </a:r>
            <a:r>
              <a:rPr lang="ru-RU" sz="1300" spc="-5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на определенных условиях); </a:t>
            </a:r>
          </a:p>
          <a:p>
            <a:pPr marL="628650" indent="-342900" algn="just">
              <a:buFont typeface="+mj-lt"/>
              <a:buAutoNum type="arabicParenR"/>
            </a:pPr>
            <a:r>
              <a:rPr lang="ru-RU" sz="1300" dirty="0" smtClean="0">
                <a:latin typeface="Arial"/>
                <a:cs typeface="Arial"/>
              </a:rPr>
              <a:t>трансферты</a:t>
            </a:r>
            <a:r>
              <a:rPr lang="ru-RU" sz="1300" dirty="0">
                <a:latin typeface="Arial"/>
                <a:cs typeface="Arial"/>
              </a:rPr>
              <a:t>, предоставляемые </a:t>
            </a:r>
            <a:r>
              <a:rPr lang="ru-RU" sz="1300" dirty="0" smtClean="0">
                <a:latin typeface="Arial"/>
                <a:cs typeface="Arial"/>
              </a:rPr>
              <a:t>на</a:t>
            </a:r>
            <a:r>
              <a:rPr lang="ru-RU" sz="1300" spc="-2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выр</a:t>
            </a:r>
            <a:r>
              <a:rPr lang="ru-RU" sz="1300" spc="-5" dirty="0">
                <a:latin typeface="Arial"/>
                <a:cs typeface="Arial"/>
              </a:rPr>
              <a:t>а</a:t>
            </a:r>
            <a:r>
              <a:rPr lang="ru-RU" sz="1300" dirty="0">
                <a:latin typeface="Arial"/>
                <a:cs typeface="Arial"/>
              </a:rPr>
              <a:t>вни</a:t>
            </a:r>
            <a:r>
              <a:rPr lang="ru-RU" sz="1300" spc="-10" dirty="0">
                <a:latin typeface="Arial"/>
                <a:cs typeface="Arial"/>
              </a:rPr>
              <a:t>в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10" dirty="0">
                <a:latin typeface="Arial"/>
                <a:cs typeface="Arial"/>
              </a:rPr>
              <a:t>н</a:t>
            </a:r>
            <a:r>
              <a:rPr lang="ru-RU" sz="1300" dirty="0">
                <a:latin typeface="Arial"/>
                <a:cs typeface="Arial"/>
              </a:rPr>
              <a:t>ие б</a:t>
            </a:r>
            <a:r>
              <a:rPr lang="ru-RU" sz="1300" spc="5" dirty="0">
                <a:latin typeface="Arial"/>
                <a:cs typeface="Arial"/>
              </a:rPr>
              <a:t>ю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ж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тной</a:t>
            </a:r>
            <a:r>
              <a:rPr lang="ru-RU" sz="1300" spc="-4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обе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пе</a:t>
            </a:r>
            <a:r>
              <a:rPr lang="ru-RU" sz="1300" spc="-10" dirty="0">
                <a:latin typeface="Arial"/>
                <a:cs typeface="Arial"/>
              </a:rPr>
              <a:t>ч</a:t>
            </a:r>
            <a:r>
              <a:rPr lang="ru-RU" sz="1300" dirty="0">
                <a:latin typeface="Arial"/>
                <a:cs typeface="Arial"/>
              </a:rPr>
              <a:t>енно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ти без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опре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ения</a:t>
            </a:r>
            <a:r>
              <a:rPr lang="ru-RU" sz="1300" spc="-3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конкретной це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их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испо</a:t>
            </a:r>
            <a:r>
              <a:rPr lang="ru-RU" sz="1300" spc="-10" dirty="0" smtClean="0">
                <a:latin typeface="Arial"/>
                <a:cs typeface="Arial"/>
              </a:rPr>
              <a:t>л</a:t>
            </a:r>
            <a:r>
              <a:rPr lang="ru-RU" sz="1300" dirty="0" smtClean="0">
                <a:latin typeface="Arial"/>
                <a:cs typeface="Arial"/>
              </a:rPr>
              <a:t>ьзован</a:t>
            </a:r>
            <a:r>
              <a:rPr lang="ru-RU" sz="1300" spc="-10" dirty="0" smtClean="0">
                <a:latin typeface="Arial"/>
                <a:cs typeface="Arial"/>
              </a:rPr>
              <a:t>и</a:t>
            </a:r>
            <a:r>
              <a:rPr lang="ru-RU" sz="1300" dirty="0" smtClean="0">
                <a:latin typeface="Arial"/>
                <a:cs typeface="Arial"/>
              </a:rPr>
              <a:t>я </a:t>
            </a:r>
            <a:r>
              <a:rPr lang="ru-RU" sz="1300" dirty="0">
                <a:latin typeface="Arial"/>
                <a:cs typeface="Arial"/>
              </a:rPr>
              <a:t>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</a:t>
            </a:r>
            <a:r>
              <a:rPr lang="ru-RU" sz="1300" spc="-5" dirty="0">
                <a:latin typeface="Arial"/>
                <a:cs typeface="Arial"/>
              </a:rPr>
              <a:t> </a:t>
            </a:r>
            <a:r>
              <a:rPr lang="ru-RU" sz="1300" spc="-10" dirty="0" smtClean="0">
                <a:latin typeface="Arial"/>
                <a:cs typeface="Arial"/>
              </a:rPr>
              <a:t>содержите </a:t>
            </a:r>
            <a:r>
              <a:rPr lang="ru-RU" sz="1300" dirty="0" smtClean="0">
                <a:latin typeface="Arial"/>
                <a:cs typeface="Arial"/>
              </a:rPr>
              <a:t>своего</a:t>
            </a:r>
            <a:r>
              <a:rPr lang="ru-RU" sz="1300" spc="-25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бенка).</a:t>
            </a:r>
            <a:endParaRPr lang="ru-RU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9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3010794" y="334800"/>
              <a:ext cx="311335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Основные понятия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9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496300" y="6480175"/>
            <a:ext cx="64770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070000" y="1043735"/>
            <a:ext cx="4815535" cy="4857271"/>
            <a:chOff x="2258136" y="1268760"/>
            <a:chExt cx="4609119" cy="4632246"/>
          </a:xfrm>
        </p:grpSpPr>
        <p:sp>
          <p:nvSpPr>
            <p:cNvPr id="12" name="TextBox 11"/>
            <p:cNvSpPr txBox="1"/>
            <p:nvPr/>
          </p:nvSpPr>
          <p:spPr>
            <a:xfrm>
              <a:off x="4600449" y="5499230"/>
              <a:ext cx="1151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FF0000"/>
                  </a:solidFill>
                </a:rPr>
                <a:t>м</a:t>
              </a:r>
              <a:r>
                <a:rPr lang="ru-RU" sz="800" b="1" dirty="0" smtClean="0">
                  <a:solidFill>
                    <a:srgbClr val="FF0000"/>
                  </a:solidFill>
                </a:rPr>
                <a:t>ежбюджетные трансферты</a:t>
              </a:r>
              <a:endParaRPr lang="ru-RU" sz="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2258136" y="1268760"/>
              <a:ext cx="4609119" cy="4632246"/>
              <a:chOff x="2258136" y="1538790"/>
              <a:chExt cx="4609119" cy="4632246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82" y="1538790"/>
                <a:ext cx="2307773" cy="3880906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136" y="1562097"/>
                <a:ext cx="2223854" cy="3883762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1740" y="4415316"/>
                <a:ext cx="1488959" cy="1488959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0000">
                <a:off x="4150398" y="5105084"/>
                <a:ext cx="1421269" cy="1065952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4000" y="4170755"/>
                <a:ext cx="149737" cy="511375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6975" y="3879050"/>
                <a:ext cx="226902" cy="774903"/>
              </a:xfrm>
              <a:prstGeom prst="rect">
                <a:avLst/>
              </a:prstGeom>
            </p:spPr>
          </p:pic>
        </p:grpSp>
      </p:grpSp>
      <p:grpSp>
        <p:nvGrpSpPr>
          <p:cNvPr id="19" name="Группа 18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5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2317207" y="334800"/>
              <a:ext cx="4500527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Межбюджетные отношения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1781" y="2947590"/>
            <a:ext cx="238498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                         Хабаровского края:</a:t>
            </a:r>
          </a:p>
          <a:p>
            <a:pPr algn="ctr">
              <a:spcBef>
                <a:spcPct val="50000"/>
              </a:spcBef>
            </a:pPr>
            <a:endParaRPr lang="ru-RU" alt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бюджетам поселений на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выравнива-ние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бюджетной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ности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за счет средств крае-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вого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бюджета;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субвенции.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77245" y="1313765"/>
            <a:ext cx="2295255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 бюджета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Николаевского района:</a:t>
            </a:r>
          </a:p>
          <a:p>
            <a:pPr algn="ctr">
              <a:spcBef>
                <a:spcPct val="50000"/>
              </a:spcBef>
            </a:pPr>
            <a:endParaRPr lang="ru-RU" alt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выравнивание  бюджетной 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обеспеченнос-ти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 районного Фонда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фи-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нансовой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поддержки 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посе-лений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иные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межбюджетные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трансферты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передавае-мые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бюджетам поселений из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бюджетов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муниципаль-ных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районов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осущест-вление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части полномочий по решению вопросов местного значения в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соот-ветствии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заключенными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соглашениями;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прочие межбюджетные трансферты.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500" y="5752999"/>
            <a:ext cx="5680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</a:t>
            </a:r>
            <a:r>
              <a:rPr lang="ru-RU" alt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трансферты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передаваемые бюджету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Николаевского района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соглашениями.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2652</Words>
  <Application>Microsoft Office PowerPoint</Application>
  <PresentationFormat>Экран (4:3)</PresentationFormat>
  <Paragraphs>833</Paragraphs>
  <Slides>28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Оформление по умолчанию</vt:lpstr>
      <vt:lpstr>Office Theme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496</cp:revision>
  <cp:lastPrinted>2019-03-21T00:50:31Z</cp:lastPrinted>
  <dcterms:created xsi:type="dcterms:W3CDTF">2011-08-02T04:08:30Z</dcterms:created>
  <dcterms:modified xsi:type="dcterms:W3CDTF">2019-03-28T04:03:01Z</dcterms:modified>
</cp:coreProperties>
</file>